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83" r:id="rId4"/>
    <p:sldId id="272" r:id="rId5"/>
    <p:sldId id="276" r:id="rId6"/>
    <p:sldId id="281" r:id="rId7"/>
    <p:sldId id="289" r:id="rId8"/>
    <p:sldId id="282" r:id="rId9"/>
    <p:sldId id="261" r:id="rId10"/>
    <p:sldId id="271" r:id="rId11"/>
    <p:sldId id="280" r:id="rId12"/>
    <p:sldId id="259" r:id="rId13"/>
    <p:sldId id="258" r:id="rId14"/>
    <p:sldId id="284" r:id="rId15"/>
    <p:sldId id="268" r:id="rId16"/>
    <p:sldId id="285" r:id="rId17"/>
    <p:sldId id="257" r:id="rId18"/>
    <p:sldId id="263" r:id="rId19"/>
    <p:sldId id="264" r:id="rId20"/>
    <p:sldId id="265" r:id="rId21"/>
    <p:sldId id="266" r:id="rId22"/>
    <p:sldId id="267" r:id="rId23"/>
    <p:sldId id="262" r:id="rId24"/>
    <p:sldId id="273" r:id="rId25"/>
    <p:sldId id="270" r:id="rId26"/>
    <p:sldId id="286" r:id="rId27"/>
    <p:sldId id="288" r:id="rId28"/>
    <p:sldId id="287" r:id="rId29"/>
    <p:sldId id="277" r:id="rId30"/>
    <p:sldId id="2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1BEF1-48ED-479D-9CEE-FFD3924241CF}" v="7" dt="2020-01-06T20:27:55.924"/>
    <p1510:client id="{A10C298D-224B-D8E9-4EF9-EF760F8598E4}" v="2" dt="2019-06-24T23:42:53.186"/>
    <p1510:client id="{EC1B684A-E0B6-C204-2BD5-86475B47B990}" v="6" dt="2020-01-06T20:29:03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5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134CA-212E-4A60-AB46-873F36D2BF82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88957-A423-436D-801F-CD338C6648BC}">
      <dgm:prSet/>
      <dgm:spPr/>
      <dgm:t>
        <a:bodyPr/>
        <a:lstStyle/>
        <a:p>
          <a:r>
            <a:rPr lang="en-US" dirty="0"/>
            <a:t>You are fortunate to have access to many resources available on-line:</a:t>
          </a:r>
        </a:p>
      </dgm:t>
    </dgm:pt>
    <dgm:pt modelId="{EF1422DC-2FD2-4606-B905-6482A602490B}" type="parTrans" cxnId="{47059DB4-02E7-45F6-BA8F-1F626150EF99}">
      <dgm:prSet/>
      <dgm:spPr/>
      <dgm:t>
        <a:bodyPr/>
        <a:lstStyle/>
        <a:p>
          <a:endParaRPr lang="en-US"/>
        </a:p>
      </dgm:t>
    </dgm:pt>
    <dgm:pt modelId="{74143DCC-EE53-44B5-920F-1D432D5A50DE}" type="sibTrans" cxnId="{47059DB4-02E7-45F6-BA8F-1F626150EF99}">
      <dgm:prSet/>
      <dgm:spPr/>
      <dgm:t>
        <a:bodyPr/>
        <a:lstStyle/>
        <a:p>
          <a:endParaRPr lang="en-US"/>
        </a:p>
      </dgm:t>
    </dgm:pt>
    <dgm:pt modelId="{2B2995DE-A5AF-4AAB-9995-26E56E64648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dirty="0"/>
            <a:t> </a:t>
          </a:r>
        </a:p>
      </dgm:t>
    </dgm:pt>
    <dgm:pt modelId="{29C5D87D-D9E6-4398-B17A-9FFF4AC469A4}" type="parTrans" cxnId="{EBB213E6-1934-47DE-A4FD-7A00DC9DCC68}">
      <dgm:prSet/>
      <dgm:spPr/>
      <dgm:t>
        <a:bodyPr/>
        <a:lstStyle/>
        <a:p>
          <a:endParaRPr lang="en-US"/>
        </a:p>
      </dgm:t>
    </dgm:pt>
    <dgm:pt modelId="{E913E5B0-BD49-402D-978E-9165231521C2}" type="sibTrans" cxnId="{EBB213E6-1934-47DE-A4FD-7A00DC9DCC68}">
      <dgm:prSet/>
      <dgm:spPr/>
      <dgm:t>
        <a:bodyPr/>
        <a:lstStyle/>
        <a:p>
          <a:endParaRPr lang="en-US"/>
        </a:p>
      </dgm:t>
    </dgm:pt>
    <dgm:pt modelId="{7A4038BF-ABD1-4E33-9478-3705EABBF1B4}">
      <dgm:prSet/>
      <dgm:spPr/>
      <dgm:t>
        <a:bodyPr/>
        <a:lstStyle/>
        <a:p>
          <a:r>
            <a:rPr lang="en-US" dirty="0"/>
            <a:t>Here are some of the  books you will want to consult:</a:t>
          </a:r>
        </a:p>
      </dgm:t>
    </dgm:pt>
    <dgm:pt modelId="{71381815-75D2-4F55-AC2B-2CC0E8D76975}" type="parTrans" cxnId="{C43ABAD8-1736-4113-A594-714AE159D312}">
      <dgm:prSet/>
      <dgm:spPr/>
      <dgm:t>
        <a:bodyPr/>
        <a:lstStyle/>
        <a:p>
          <a:endParaRPr lang="en-US"/>
        </a:p>
      </dgm:t>
    </dgm:pt>
    <dgm:pt modelId="{C60C23FD-02C0-429A-97A6-CEBC11F09469}" type="sibTrans" cxnId="{C43ABAD8-1736-4113-A594-714AE159D312}">
      <dgm:prSet/>
      <dgm:spPr/>
      <dgm:t>
        <a:bodyPr/>
        <a:lstStyle/>
        <a:p>
          <a:endParaRPr lang="en-US"/>
        </a:p>
      </dgm:t>
    </dgm:pt>
    <dgm:pt modelId="{6DDE0D59-85AB-4861-9CC9-72A3BD2CA9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Loeliger</a:t>
          </a:r>
          <a:r>
            <a:rPr lang="en-US" sz="1600" dirty="0"/>
            <a:t> &amp; McCullough, </a:t>
          </a:r>
          <a:r>
            <a:rPr lang="en-US" sz="1600" i="1" dirty="0"/>
            <a:t>Version Control with Git</a:t>
          </a:r>
          <a:endParaRPr lang="en-US" sz="1600" dirty="0"/>
        </a:p>
      </dgm:t>
    </dgm:pt>
    <dgm:pt modelId="{C9983889-D010-4C3A-A69D-9CB23BA3C6D5}" type="parTrans" cxnId="{4982825C-BAE9-40AB-8BBF-FCAB6A3C35C8}">
      <dgm:prSet/>
      <dgm:spPr/>
      <dgm:t>
        <a:bodyPr/>
        <a:lstStyle/>
        <a:p>
          <a:endParaRPr lang="en-US"/>
        </a:p>
      </dgm:t>
    </dgm:pt>
    <dgm:pt modelId="{08857FC0-4F6C-4D8B-BAB2-A3056A5D9CF2}" type="sibTrans" cxnId="{4982825C-BAE9-40AB-8BBF-FCAB6A3C35C8}">
      <dgm:prSet/>
      <dgm:spPr/>
      <dgm:t>
        <a:bodyPr/>
        <a:lstStyle/>
        <a:p>
          <a:endParaRPr lang="en-US"/>
        </a:p>
      </dgm:t>
    </dgm:pt>
    <dgm:pt modelId="{F3FDE523-73CF-4F05-8A48-838EB8B0C04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Newham</a:t>
          </a:r>
          <a:r>
            <a:rPr lang="en-US" sz="1600" dirty="0"/>
            <a:t>, </a:t>
          </a:r>
          <a:r>
            <a:rPr lang="en-US" sz="1600" i="1" dirty="0"/>
            <a:t>Learning the bash Shell</a:t>
          </a:r>
          <a:endParaRPr lang="en-US" sz="1600" dirty="0"/>
        </a:p>
      </dgm:t>
    </dgm:pt>
    <dgm:pt modelId="{F25DF131-8B6A-4BFE-B9B2-37E4448504D6}" type="parTrans" cxnId="{073A3F6E-4A64-4A2C-9195-7BEBB8452FEC}">
      <dgm:prSet/>
      <dgm:spPr/>
      <dgm:t>
        <a:bodyPr/>
        <a:lstStyle/>
        <a:p>
          <a:endParaRPr lang="en-US"/>
        </a:p>
      </dgm:t>
    </dgm:pt>
    <dgm:pt modelId="{CD757544-E7ED-4AE0-82A4-D12FFDDE2229}" type="sibTrans" cxnId="{073A3F6E-4A64-4A2C-9195-7BEBB8452FEC}">
      <dgm:prSet/>
      <dgm:spPr/>
      <dgm:t>
        <a:bodyPr/>
        <a:lstStyle/>
        <a:p>
          <a:endParaRPr lang="en-US"/>
        </a:p>
      </dgm:t>
    </dgm:pt>
    <dgm:pt modelId="{320E4306-633B-46F6-8EFD-707F806346C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Lamb &amp; Hannah, </a:t>
          </a:r>
          <a:r>
            <a:rPr lang="en-US" sz="1600" i="1" dirty="0"/>
            <a:t>Learning the vi and Vim Editors</a:t>
          </a:r>
          <a:endParaRPr lang="en-US" sz="1600" dirty="0"/>
        </a:p>
      </dgm:t>
    </dgm:pt>
    <dgm:pt modelId="{DAE5F67A-7760-45EC-B418-1E7C67DB530B}" type="parTrans" cxnId="{101D52F2-5A79-411F-AA93-6EF103D8F05F}">
      <dgm:prSet/>
      <dgm:spPr/>
      <dgm:t>
        <a:bodyPr/>
        <a:lstStyle/>
        <a:p>
          <a:endParaRPr lang="en-US"/>
        </a:p>
      </dgm:t>
    </dgm:pt>
    <dgm:pt modelId="{7054DDB3-918B-44BD-BB8A-DF87D0B32530}" type="sibTrans" cxnId="{101D52F2-5A79-411F-AA93-6EF103D8F05F}">
      <dgm:prSet/>
      <dgm:spPr/>
      <dgm:t>
        <a:bodyPr/>
        <a:lstStyle/>
        <a:p>
          <a:endParaRPr lang="en-US"/>
        </a:p>
      </dgm:t>
    </dgm:pt>
    <dgm:pt modelId="{130ABD4E-1A53-4C95-9CCC-D0C94D0F1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Siever, Figgins &amp; Robert Love, </a:t>
          </a:r>
          <a:r>
            <a:rPr lang="en-US" sz="1600" i="1" dirty="0"/>
            <a:t>Linux in a Nutshell</a:t>
          </a:r>
          <a:endParaRPr lang="en-US" sz="1600" dirty="0"/>
        </a:p>
      </dgm:t>
    </dgm:pt>
    <dgm:pt modelId="{25E1C787-E3A6-41A9-8D10-3DE526B1F71A}" type="parTrans" cxnId="{A48594AF-BD11-4E27-B511-93B1CCC939AF}">
      <dgm:prSet/>
      <dgm:spPr/>
      <dgm:t>
        <a:bodyPr/>
        <a:lstStyle/>
        <a:p>
          <a:endParaRPr lang="en-US"/>
        </a:p>
      </dgm:t>
    </dgm:pt>
    <dgm:pt modelId="{D3E7410F-6F7F-4718-AB6B-EC4C2A02D3C8}" type="sibTrans" cxnId="{A48594AF-BD11-4E27-B511-93B1CCC939AF}">
      <dgm:prSet/>
      <dgm:spPr/>
      <dgm:t>
        <a:bodyPr/>
        <a:lstStyle/>
        <a:p>
          <a:endParaRPr lang="en-US"/>
        </a:p>
      </dgm:t>
    </dgm:pt>
    <dgm:pt modelId="{59AAC7F6-BB5F-4AFA-82FA-E0390EACD5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Crawford &amp; Prinz, </a:t>
          </a:r>
          <a:r>
            <a:rPr lang="en-US" sz="1600" i="1" dirty="0"/>
            <a:t>C in a Nutshell</a:t>
          </a:r>
          <a:endParaRPr lang="en-US" sz="1600" dirty="0"/>
        </a:p>
      </dgm:t>
    </dgm:pt>
    <dgm:pt modelId="{D058C6F7-1CF9-49D8-AD86-50072375D271}" type="parTrans" cxnId="{D110012C-0F19-4A61-A1E3-1B805F8463BA}">
      <dgm:prSet/>
      <dgm:spPr/>
      <dgm:t>
        <a:bodyPr/>
        <a:lstStyle/>
        <a:p>
          <a:endParaRPr lang="en-US"/>
        </a:p>
      </dgm:t>
    </dgm:pt>
    <dgm:pt modelId="{34DE5551-8E88-479E-8DF9-28C6AEB1C54B}" type="sibTrans" cxnId="{D110012C-0F19-4A61-A1E3-1B805F8463BA}">
      <dgm:prSet/>
      <dgm:spPr/>
      <dgm:t>
        <a:bodyPr/>
        <a:lstStyle/>
        <a:p>
          <a:endParaRPr lang="en-US"/>
        </a:p>
      </dgm:t>
    </dgm:pt>
    <dgm:pt modelId="{B63B0446-307E-439E-BE9C-6F1A8904F61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Mecklenburg, </a:t>
          </a:r>
          <a:r>
            <a:rPr lang="en-US" sz="1600" i="1" dirty="0"/>
            <a:t>Managing Projects with GNU Make</a:t>
          </a:r>
          <a:endParaRPr lang="en-US" sz="1600" dirty="0"/>
        </a:p>
      </dgm:t>
    </dgm:pt>
    <dgm:pt modelId="{DFDA55E5-062E-4FAB-913D-A93D71BAEB4F}" type="parTrans" cxnId="{A0D42466-842A-44DB-A7E9-288026D58E44}">
      <dgm:prSet/>
      <dgm:spPr/>
      <dgm:t>
        <a:bodyPr/>
        <a:lstStyle/>
        <a:p>
          <a:endParaRPr lang="en-US"/>
        </a:p>
      </dgm:t>
    </dgm:pt>
    <dgm:pt modelId="{16920DE9-6FAF-46B6-B940-C3E16C97E5C3}" type="sibTrans" cxnId="{A0D42466-842A-44DB-A7E9-288026D58E44}">
      <dgm:prSet/>
      <dgm:spPr/>
      <dgm:t>
        <a:bodyPr/>
        <a:lstStyle/>
        <a:p>
          <a:endParaRPr lang="en-US"/>
        </a:p>
      </dgm:t>
    </dgm:pt>
    <dgm:pt modelId="{73B594B2-51E7-46F2-9976-2AD6F124F968}">
      <dgm:prSet phldr="0"/>
      <dgm:spPr/>
      <dgm:t>
        <a:bodyPr/>
        <a:lstStyle/>
        <a:p>
          <a:r>
            <a:rPr lang="en-US" sz="1800" dirty="0"/>
            <a:t>This includes most of the O’Reilly books.</a:t>
          </a:r>
          <a:endParaRPr lang="en-US" dirty="0"/>
        </a:p>
      </dgm:t>
    </dgm:pt>
    <dgm:pt modelId="{89419116-3FBB-45E5-8A3F-DD1B69BA78B5}" type="parTrans" cxnId="{837EDAB1-17E2-4A81-B0DF-3C0F2E0415C0}">
      <dgm:prSet/>
      <dgm:spPr/>
      <dgm:t>
        <a:bodyPr/>
        <a:lstStyle/>
        <a:p>
          <a:endParaRPr lang="en-US"/>
        </a:p>
      </dgm:t>
    </dgm:pt>
    <dgm:pt modelId="{BF669B91-EE73-453C-B7D4-8AD798A36139}" type="sibTrans" cxnId="{837EDAB1-17E2-4A81-B0DF-3C0F2E0415C0}">
      <dgm:prSet/>
      <dgm:spPr/>
      <dgm:t>
        <a:bodyPr/>
        <a:lstStyle/>
        <a:p>
          <a:endParaRPr lang="en-US"/>
        </a:p>
      </dgm:t>
    </dgm:pt>
    <dgm:pt modelId="{3A1F9C90-B622-4AFA-9311-C44A5217B068}">
      <dgm:prSet phldr="0"/>
      <dgm:spPr/>
      <dgm:t>
        <a:bodyPr/>
        <a:lstStyle/>
        <a:p>
          <a:r>
            <a:rPr lang="en-US" sz="1800" i="1" dirty="0"/>
            <a:t>Be smart</a:t>
          </a:r>
          <a:r>
            <a:rPr lang="en-US" sz="1800" dirty="0"/>
            <a:t>: make good use of this resource.</a:t>
          </a:r>
          <a:endParaRPr lang="en-US" dirty="0"/>
        </a:p>
      </dgm:t>
    </dgm:pt>
    <dgm:pt modelId="{AB952D78-3B67-4189-B155-EA2273222B7B}" type="parTrans" cxnId="{0ADEEDF0-1597-4D46-8C80-ABB718FDD50A}">
      <dgm:prSet/>
      <dgm:spPr/>
      <dgm:t>
        <a:bodyPr/>
        <a:lstStyle/>
        <a:p>
          <a:endParaRPr lang="en-US"/>
        </a:p>
      </dgm:t>
    </dgm:pt>
    <dgm:pt modelId="{65E5F202-86AC-40DA-A0C8-CB830F7DCFFB}" type="sibTrans" cxnId="{0ADEEDF0-1597-4D46-8C80-ABB718FDD50A}">
      <dgm:prSet/>
      <dgm:spPr/>
      <dgm:t>
        <a:bodyPr/>
        <a:lstStyle/>
        <a:p>
          <a:endParaRPr lang="en-US"/>
        </a:p>
      </dgm:t>
    </dgm:pt>
    <dgm:pt modelId="{0D38551A-15E2-4047-911E-5EF0671D8AB8}" type="pres">
      <dgm:prSet presAssocID="{80E134CA-212E-4A60-AB46-873F36D2BF82}" presName="Name0" presStyleCnt="0">
        <dgm:presLayoutVars>
          <dgm:dir/>
          <dgm:animLvl val="lvl"/>
          <dgm:resizeHandles val="exact"/>
        </dgm:presLayoutVars>
      </dgm:prSet>
      <dgm:spPr/>
    </dgm:pt>
    <dgm:pt modelId="{984D19EA-B8AD-C344-BCDE-53C3C509EDC9}" type="pres">
      <dgm:prSet presAssocID="{B5C88957-A423-436D-801F-CD338C6648BC}" presName="linNode" presStyleCnt="0"/>
      <dgm:spPr/>
    </dgm:pt>
    <dgm:pt modelId="{84A0800C-14E0-1549-8A2A-640CE96423D0}" type="pres">
      <dgm:prSet presAssocID="{B5C88957-A423-436D-801F-CD338C6648BC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2BB4D5CD-106B-2E4F-ACF8-E41B2ED708BD}" type="pres">
      <dgm:prSet presAssocID="{B5C88957-A423-436D-801F-CD338C6648BC}" presName="descendantText" presStyleLbl="alignAccFollowNode1" presStyleIdx="0" presStyleCnt="2">
        <dgm:presLayoutVars>
          <dgm:bulletEnabled/>
        </dgm:presLayoutVars>
      </dgm:prSet>
      <dgm:spPr/>
    </dgm:pt>
    <dgm:pt modelId="{580F7151-A9DF-854B-808E-03155F942015}" type="pres">
      <dgm:prSet presAssocID="{74143DCC-EE53-44B5-920F-1D432D5A50DE}" presName="sp" presStyleCnt="0"/>
      <dgm:spPr/>
    </dgm:pt>
    <dgm:pt modelId="{9847E9D6-09A9-7641-BB71-EE4B1762D182}" type="pres">
      <dgm:prSet presAssocID="{7A4038BF-ABD1-4E33-9478-3705EABBF1B4}" presName="linNode" presStyleCnt="0"/>
      <dgm:spPr/>
    </dgm:pt>
    <dgm:pt modelId="{F7CD71B2-3F16-B945-AAA4-4376D8C93855}" type="pres">
      <dgm:prSet presAssocID="{7A4038BF-ABD1-4E33-9478-3705EABBF1B4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37EBF9CA-83FE-9740-99BD-5A3E0B6405FE}" type="pres">
      <dgm:prSet presAssocID="{7A4038BF-ABD1-4E33-9478-3705EABBF1B4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58E92E02-BB41-41AE-9C9D-9AB0EAD5577D}" type="presOf" srcId="{6DDE0D59-85AB-4861-9CC9-72A3BD2CA96B}" destId="{37EBF9CA-83FE-9740-99BD-5A3E0B6405FE}" srcOrd="0" destOrd="0" presId="urn:microsoft.com/office/officeart/2016/7/layout/VerticalSolidActionList"/>
    <dgm:cxn modelId="{97DFED14-2E9D-44D5-BBD5-025AA0B88B14}" type="presOf" srcId="{B63B0446-307E-439E-BE9C-6F1A8904F612}" destId="{37EBF9CA-83FE-9740-99BD-5A3E0B6405FE}" srcOrd="0" destOrd="5" presId="urn:microsoft.com/office/officeart/2016/7/layout/VerticalSolidActionList"/>
    <dgm:cxn modelId="{D082641A-AEBB-40F5-8F9F-4A2576EAF45D}" type="presOf" srcId="{320E4306-633B-46F6-8EFD-707F806346C3}" destId="{37EBF9CA-83FE-9740-99BD-5A3E0B6405FE}" srcOrd="0" destOrd="2" presId="urn:microsoft.com/office/officeart/2016/7/layout/VerticalSolidActionList"/>
    <dgm:cxn modelId="{D110012C-0F19-4A61-A1E3-1B805F8463BA}" srcId="{7A4038BF-ABD1-4E33-9478-3705EABBF1B4}" destId="{59AAC7F6-BB5F-4AFA-82FA-E0390EACD531}" srcOrd="4" destOrd="0" parTransId="{D058C6F7-1CF9-49D8-AD86-50072375D271}" sibTransId="{34DE5551-8E88-479E-8DF9-28C6AEB1C54B}"/>
    <dgm:cxn modelId="{F807DB36-43E2-43ED-93E0-1A1F76A895EE}" type="presOf" srcId="{130ABD4E-1A53-4C95-9CCC-D0C94D0F1A83}" destId="{37EBF9CA-83FE-9740-99BD-5A3E0B6405FE}" srcOrd="0" destOrd="3" presId="urn:microsoft.com/office/officeart/2016/7/layout/VerticalSolidActionList"/>
    <dgm:cxn modelId="{0888803F-82D5-4D5B-9B98-C39EAF4DEE5D}" type="presOf" srcId="{2B2995DE-A5AF-4AAB-9995-26E56E646480}" destId="{2BB4D5CD-106B-2E4F-ACF8-E41B2ED708BD}" srcOrd="0" destOrd="0" presId="urn:microsoft.com/office/officeart/2016/7/layout/VerticalSolidActionList"/>
    <dgm:cxn modelId="{4F059453-9554-4D81-A30A-10F0E654C6F7}" type="presOf" srcId="{59AAC7F6-BB5F-4AFA-82FA-E0390EACD531}" destId="{37EBF9CA-83FE-9740-99BD-5A3E0B6405FE}" srcOrd="0" destOrd="4" presId="urn:microsoft.com/office/officeart/2016/7/layout/VerticalSolidActionList"/>
    <dgm:cxn modelId="{4982825C-BAE9-40AB-8BBF-FCAB6A3C35C8}" srcId="{7A4038BF-ABD1-4E33-9478-3705EABBF1B4}" destId="{6DDE0D59-85AB-4861-9CC9-72A3BD2CA96B}" srcOrd="0" destOrd="0" parTransId="{C9983889-D010-4C3A-A69D-9CB23BA3C6D5}" sibTransId="{08857FC0-4F6C-4D8B-BAB2-A3056A5D9CF2}"/>
    <dgm:cxn modelId="{A0D42466-842A-44DB-A7E9-288026D58E44}" srcId="{7A4038BF-ABD1-4E33-9478-3705EABBF1B4}" destId="{B63B0446-307E-439E-BE9C-6F1A8904F612}" srcOrd="5" destOrd="0" parTransId="{DFDA55E5-062E-4FAB-913D-A93D71BAEB4F}" sibTransId="{16920DE9-6FAF-46B6-B940-C3E16C97E5C3}"/>
    <dgm:cxn modelId="{073A3F6E-4A64-4A2C-9195-7BEBB8452FEC}" srcId="{7A4038BF-ABD1-4E33-9478-3705EABBF1B4}" destId="{F3FDE523-73CF-4F05-8A48-838EB8B0C04C}" srcOrd="1" destOrd="0" parTransId="{F25DF131-8B6A-4BFE-B9B2-37E4448504D6}" sibTransId="{CD757544-E7ED-4AE0-82A4-D12FFDDE2229}"/>
    <dgm:cxn modelId="{17A9C575-9179-4D81-8081-C5774D4E5687}" type="presOf" srcId="{3A1F9C90-B622-4AFA-9311-C44A5217B068}" destId="{2BB4D5CD-106B-2E4F-ACF8-E41B2ED708BD}" srcOrd="0" destOrd="2" presId="urn:microsoft.com/office/officeart/2016/7/layout/VerticalSolidActionList"/>
    <dgm:cxn modelId="{DFD98790-0AC8-4ED7-9805-A48A99BB4B49}" type="presOf" srcId="{F3FDE523-73CF-4F05-8A48-838EB8B0C04C}" destId="{37EBF9CA-83FE-9740-99BD-5A3E0B6405FE}" srcOrd="0" destOrd="1" presId="urn:microsoft.com/office/officeart/2016/7/layout/VerticalSolidActionList"/>
    <dgm:cxn modelId="{BF48DB9A-8046-409C-AFEC-3175D0EEDEA5}" type="presOf" srcId="{73B594B2-51E7-46F2-9976-2AD6F124F968}" destId="{2BB4D5CD-106B-2E4F-ACF8-E41B2ED708BD}" srcOrd="0" destOrd="1" presId="urn:microsoft.com/office/officeart/2016/7/layout/VerticalSolidActionList"/>
    <dgm:cxn modelId="{B78870A1-EC85-4E71-8075-75390FDECA4E}" type="presOf" srcId="{B5C88957-A423-436D-801F-CD338C6648BC}" destId="{84A0800C-14E0-1549-8A2A-640CE96423D0}" srcOrd="0" destOrd="0" presId="urn:microsoft.com/office/officeart/2016/7/layout/VerticalSolidActionList"/>
    <dgm:cxn modelId="{A2B14AAF-CF38-C540-9B8D-6CD8EF688E8C}" type="presOf" srcId="{80E134CA-212E-4A60-AB46-873F36D2BF82}" destId="{0D38551A-15E2-4047-911E-5EF0671D8AB8}" srcOrd="0" destOrd="0" presId="urn:microsoft.com/office/officeart/2016/7/layout/VerticalSolidActionList"/>
    <dgm:cxn modelId="{A48594AF-BD11-4E27-B511-93B1CCC939AF}" srcId="{7A4038BF-ABD1-4E33-9478-3705EABBF1B4}" destId="{130ABD4E-1A53-4C95-9CCC-D0C94D0F1A83}" srcOrd="3" destOrd="0" parTransId="{25E1C787-E3A6-41A9-8D10-3DE526B1F71A}" sibTransId="{D3E7410F-6F7F-4718-AB6B-EC4C2A02D3C8}"/>
    <dgm:cxn modelId="{837EDAB1-17E2-4A81-B0DF-3C0F2E0415C0}" srcId="{B5C88957-A423-436D-801F-CD338C6648BC}" destId="{73B594B2-51E7-46F2-9976-2AD6F124F968}" srcOrd="1" destOrd="0" parTransId="{89419116-3FBB-45E5-8A3F-DD1B69BA78B5}" sibTransId="{BF669B91-EE73-453C-B7D4-8AD798A36139}"/>
    <dgm:cxn modelId="{47059DB4-02E7-45F6-BA8F-1F626150EF99}" srcId="{80E134CA-212E-4A60-AB46-873F36D2BF82}" destId="{B5C88957-A423-436D-801F-CD338C6648BC}" srcOrd="0" destOrd="0" parTransId="{EF1422DC-2FD2-4606-B905-6482A602490B}" sibTransId="{74143DCC-EE53-44B5-920F-1D432D5A50DE}"/>
    <dgm:cxn modelId="{5CDA60BA-9044-4967-98ED-271764E0633B}" type="presOf" srcId="{7A4038BF-ABD1-4E33-9478-3705EABBF1B4}" destId="{F7CD71B2-3F16-B945-AAA4-4376D8C93855}" srcOrd="0" destOrd="0" presId="urn:microsoft.com/office/officeart/2016/7/layout/VerticalSolidActionList"/>
    <dgm:cxn modelId="{C43ABAD8-1736-4113-A594-714AE159D312}" srcId="{80E134CA-212E-4A60-AB46-873F36D2BF82}" destId="{7A4038BF-ABD1-4E33-9478-3705EABBF1B4}" srcOrd="1" destOrd="0" parTransId="{71381815-75D2-4F55-AC2B-2CC0E8D76975}" sibTransId="{C60C23FD-02C0-429A-97A6-CEBC11F09469}"/>
    <dgm:cxn modelId="{EBB213E6-1934-47DE-A4FD-7A00DC9DCC68}" srcId="{B5C88957-A423-436D-801F-CD338C6648BC}" destId="{2B2995DE-A5AF-4AAB-9995-26E56E646480}" srcOrd="0" destOrd="0" parTransId="{29C5D87D-D9E6-4398-B17A-9FFF4AC469A4}" sibTransId="{E913E5B0-BD49-402D-978E-9165231521C2}"/>
    <dgm:cxn modelId="{0ADEEDF0-1597-4D46-8C80-ABB718FDD50A}" srcId="{B5C88957-A423-436D-801F-CD338C6648BC}" destId="{3A1F9C90-B622-4AFA-9311-C44A5217B068}" srcOrd="2" destOrd="0" parTransId="{AB952D78-3B67-4189-B155-EA2273222B7B}" sibTransId="{65E5F202-86AC-40DA-A0C8-CB830F7DCFFB}"/>
    <dgm:cxn modelId="{101D52F2-5A79-411F-AA93-6EF103D8F05F}" srcId="{7A4038BF-ABD1-4E33-9478-3705EABBF1B4}" destId="{320E4306-633B-46F6-8EFD-707F806346C3}" srcOrd="2" destOrd="0" parTransId="{DAE5F67A-7760-45EC-B418-1E7C67DB530B}" sibTransId="{7054DDB3-918B-44BD-BB8A-DF87D0B32530}"/>
    <dgm:cxn modelId="{1E5BDFC5-2A7E-4C30-9975-DE7F3E33985B}" type="presParOf" srcId="{0D38551A-15E2-4047-911E-5EF0671D8AB8}" destId="{984D19EA-B8AD-C344-BCDE-53C3C509EDC9}" srcOrd="0" destOrd="0" presId="urn:microsoft.com/office/officeart/2016/7/layout/VerticalSolidActionList"/>
    <dgm:cxn modelId="{2535A858-FA11-46E0-923B-BBED12097D1C}" type="presParOf" srcId="{984D19EA-B8AD-C344-BCDE-53C3C509EDC9}" destId="{84A0800C-14E0-1549-8A2A-640CE96423D0}" srcOrd="0" destOrd="0" presId="urn:microsoft.com/office/officeart/2016/7/layout/VerticalSolidActionList"/>
    <dgm:cxn modelId="{75D0ED8E-AC3F-42B3-BCCF-77D52F20D399}" type="presParOf" srcId="{984D19EA-B8AD-C344-BCDE-53C3C509EDC9}" destId="{2BB4D5CD-106B-2E4F-ACF8-E41B2ED708BD}" srcOrd="1" destOrd="0" presId="urn:microsoft.com/office/officeart/2016/7/layout/VerticalSolidActionList"/>
    <dgm:cxn modelId="{77D134D1-B7D6-467A-A9C1-8088D043E35F}" type="presParOf" srcId="{0D38551A-15E2-4047-911E-5EF0671D8AB8}" destId="{580F7151-A9DF-854B-808E-03155F942015}" srcOrd="1" destOrd="0" presId="urn:microsoft.com/office/officeart/2016/7/layout/VerticalSolidActionList"/>
    <dgm:cxn modelId="{737F2595-7FBD-4056-8A1E-5A4F23838510}" type="presParOf" srcId="{0D38551A-15E2-4047-911E-5EF0671D8AB8}" destId="{9847E9D6-09A9-7641-BB71-EE4B1762D182}" srcOrd="2" destOrd="0" presId="urn:microsoft.com/office/officeart/2016/7/layout/VerticalSolidActionList"/>
    <dgm:cxn modelId="{A761D203-7917-4AB5-A3A7-6533CF39D2CC}" type="presParOf" srcId="{9847E9D6-09A9-7641-BB71-EE4B1762D182}" destId="{F7CD71B2-3F16-B945-AAA4-4376D8C93855}" srcOrd="0" destOrd="0" presId="urn:microsoft.com/office/officeart/2016/7/layout/VerticalSolidActionList"/>
    <dgm:cxn modelId="{9859EA31-FE3F-465C-9D9C-5D56592A6FB2}" type="presParOf" srcId="{9847E9D6-09A9-7641-BB71-EE4B1762D182}" destId="{37EBF9CA-83FE-9740-99BD-5A3E0B6405F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4D5CD-106B-2E4F-ACF8-E41B2ED708BD}">
      <dsp:nvSpPr>
        <dsp:cNvPr id="0" name=""/>
        <dsp:cNvSpPr/>
      </dsp:nvSpPr>
      <dsp:spPr>
        <a:xfrm>
          <a:off x="2103120" y="35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kern="1200" dirty="0"/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includes most of the O’Reilly books.</a:t>
          </a:r>
          <a:endParaRPr lang="en-US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Be smart</a:t>
          </a:r>
          <a:r>
            <a:rPr lang="en-US" sz="1800" kern="1200" dirty="0"/>
            <a:t>: make good use of this resource.</a:t>
          </a:r>
          <a:endParaRPr lang="en-US" kern="1200" dirty="0"/>
        </a:p>
      </dsp:txBody>
      <dsp:txXfrm>
        <a:off x="2103120" y="358"/>
        <a:ext cx="8412480" cy="1980707"/>
      </dsp:txXfrm>
    </dsp:sp>
    <dsp:sp modelId="{84A0800C-14E0-1549-8A2A-640CE96423D0}">
      <dsp:nvSpPr>
        <dsp:cNvPr id="0" name=""/>
        <dsp:cNvSpPr/>
      </dsp:nvSpPr>
      <dsp:spPr>
        <a:xfrm>
          <a:off x="0" y="358"/>
          <a:ext cx="2103120" cy="19807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 are fortunate to have access to many resources available on-line:</a:t>
          </a:r>
        </a:p>
      </dsp:txBody>
      <dsp:txXfrm>
        <a:off x="0" y="358"/>
        <a:ext cx="2103120" cy="1980707"/>
      </dsp:txXfrm>
    </dsp:sp>
    <dsp:sp modelId="{37EBF9CA-83FE-9740-99BD-5A3E0B6405FE}">
      <dsp:nvSpPr>
        <dsp:cNvPr id="0" name=""/>
        <dsp:cNvSpPr/>
      </dsp:nvSpPr>
      <dsp:spPr>
        <a:xfrm>
          <a:off x="2103120" y="209990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Loeliger</a:t>
          </a:r>
          <a:r>
            <a:rPr lang="en-US" sz="1600" kern="1200" dirty="0"/>
            <a:t> &amp; McCullough, </a:t>
          </a:r>
          <a:r>
            <a:rPr lang="en-US" sz="1600" i="1" kern="1200" dirty="0"/>
            <a:t>Version Control with Git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Newham</a:t>
          </a:r>
          <a:r>
            <a:rPr lang="en-US" sz="1600" kern="1200" dirty="0"/>
            <a:t>, </a:t>
          </a:r>
          <a:r>
            <a:rPr lang="en-US" sz="1600" i="1" kern="1200" dirty="0"/>
            <a:t>Learning the bash 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Lamb &amp; Hannah, </a:t>
          </a:r>
          <a:r>
            <a:rPr lang="en-US" sz="1600" i="1" kern="1200" dirty="0"/>
            <a:t>Learning the vi and Vim Editors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Siever, Figgins &amp; Robert Love, </a:t>
          </a:r>
          <a:r>
            <a:rPr lang="en-US" sz="1600" i="1" kern="1200" dirty="0"/>
            <a:t>Linux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Crawford &amp; Prinz, </a:t>
          </a:r>
          <a:r>
            <a:rPr lang="en-US" sz="1600" i="1" kern="1200" dirty="0"/>
            <a:t>C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Mecklenburg, </a:t>
          </a:r>
          <a:r>
            <a:rPr lang="en-US" sz="1600" i="1" kern="1200" dirty="0"/>
            <a:t>Managing Projects with GNU Make</a:t>
          </a:r>
          <a:endParaRPr lang="en-US" sz="1600" kern="1200" dirty="0"/>
        </a:p>
      </dsp:txBody>
      <dsp:txXfrm>
        <a:off x="2103120" y="2099908"/>
        <a:ext cx="8412480" cy="1980707"/>
      </dsp:txXfrm>
    </dsp:sp>
    <dsp:sp modelId="{F7CD71B2-3F16-B945-AAA4-4376D8C93855}">
      <dsp:nvSpPr>
        <dsp:cNvPr id="0" name=""/>
        <dsp:cNvSpPr/>
      </dsp:nvSpPr>
      <dsp:spPr>
        <a:xfrm>
          <a:off x="0" y="2099908"/>
          <a:ext cx="2103120" cy="198070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Here are some of the  books you will want to consult:</a:t>
          </a:r>
        </a:p>
      </dsp:txBody>
      <dsp:txXfrm>
        <a:off x="0" y="2099908"/>
        <a:ext cx="2103120" cy="1980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E37AA-11CF-1B4E-BA4A-87D03BBF5F65}" type="datetimeFigureOut">
              <a:rPr lang="en-US" smtClean="0"/>
              <a:t>6/7/21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69283-E381-CB4A-BFC8-29191A781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7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meme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5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kids still read Mad Magazine?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1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Treebuzz.com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photograph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of Rick &amp; Morty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3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DD8-A7A5-1C4E-99A3-ED5D067E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79C09-4FD2-774E-B768-C3199048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9088-9238-1949-B41F-8BD33008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83D10-DA27-274F-B93E-B233DC75BCE1}" type="datetime3">
              <a:rPr lang="en-US" smtClean="0"/>
              <a:t>7 June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C633-06DA-CF46-8120-5475507F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43F8-F2ED-D84C-871F-6A1A843C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ECC7-D862-084B-BA74-DC9B636B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4D976-0EDC-9141-8BFB-62707F8E2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EC02-EE0F-5446-99A5-904BE3F4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8A41-546F-EB48-BE10-FBE9C44BF805}" type="datetime3">
              <a:rPr lang="en-US" smtClean="0"/>
              <a:t>7 June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476-17B0-054A-94EC-10CD5CCC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7F2-4595-784D-A269-A080D080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C01EC-C5FE-D844-8A8D-5CBAECAD0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72CB3-36F3-BA48-A91E-82D40672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47300-6602-4144-B8CB-F7101020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E62A-3235-E14E-9ADE-A2781692B60C}" type="datetime3">
              <a:rPr lang="en-US" smtClean="0"/>
              <a:t>7 June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B6C2-50CB-0545-83DB-3F23FE3D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341-440A-8947-A8CC-AE90A341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4D03-B88D-CF47-B009-0CBE4D5C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F07B-87B0-7D49-B3A4-E7E5B76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249D-D232-C64D-8E1A-6016194E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C24D-1F2C-FF4D-98AB-0A2602396657}" type="datetime3">
              <a:rPr lang="en-US" smtClean="0"/>
              <a:t>7 June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F54F-B7DC-D44D-B18F-35631597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5B78-BC83-D342-9229-7B1F6D7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3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7762-A0C3-5A45-BBB5-47FEB6A4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7FCF-D785-474F-AA20-D3EBEF5B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3039D-E935-EA42-A6F4-A1882F56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45C0-73AC-1E41-B847-2C5D207B34DA}" type="datetime3">
              <a:rPr lang="en-US" smtClean="0"/>
              <a:t>7 June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285F-9295-E64E-A72A-D9562CAF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8C962-6D74-6D43-A807-9043411B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B2BC-CDE3-0148-B4CC-51FB7C55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78A7-3BCC-4D43-80D5-951956D1C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4749D-34FD-694F-ABA7-322AB345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72229-93BB-0E49-B737-4FAAA8D6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2EA9-28D1-B943-8785-5BA88F3D9DB1}" type="datetime3">
              <a:rPr lang="en-US" smtClean="0"/>
              <a:t>7 June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CE9F-1FD8-8C45-991B-B5321C6D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1A05-3ED4-F543-BE77-0DCE1537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C6BF-8FFB-6A4D-A839-9A9A89D9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6BDA2-5720-4341-96FD-BC1EF2F6D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5978-6A7F-6447-A7D3-E9576431B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DA489-00E1-6545-B0E6-F84ED20E9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05C00-F229-CB42-817E-92375BA21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265C5-E964-164C-8560-EBFD1EEE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0456-272E-FB4C-BBA0-43624F49E36A}" type="datetime3">
              <a:rPr lang="en-US" smtClean="0"/>
              <a:t>7 June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6B053-CCAF-E347-8DB8-FAE9C74E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8F700-F09B-0747-920B-6DB0BC2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422A-B847-1941-ABCD-A6E4E3E8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47BF4-F5E6-0F43-B41D-D6E7E8DC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3031-A034-4C4A-B68A-513635A57FD7}" type="datetime3">
              <a:rPr lang="en-US" smtClean="0"/>
              <a:t>7 June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9E4FF-3BB9-0C45-962F-6507575B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C92EE-3CA8-594F-99EC-B85ED1AA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9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A1880-C662-5C47-9990-AE6E7CF6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072E-C6FA-044C-AAB6-FFF46FDB5A68}" type="datetime3">
              <a:rPr lang="en-US" smtClean="0"/>
              <a:t>7 June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29A6-DE1B-E646-8E62-6D377C700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2E02-FE72-5B4A-B313-F20DE9BE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467-08D6-CB4D-9203-7648A908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65EA-151C-1745-9965-FD076DA9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D2337-09A6-AA49-B47F-A1FF7F97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A8F90-D04B-1E4D-B9AA-FD711B80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8219-F3EE-3343-AAE2-E193C12D6545}" type="datetime3">
              <a:rPr lang="en-US" smtClean="0"/>
              <a:t>7 June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A22C-BF94-3945-8646-5F5119A4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6D147-2E6B-6746-BB76-5B562264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9674-7D60-6542-BBC7-A3FDA4AB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35ADD-BF4B-0B47-A8D6-1F58114A3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77B2-98AC-1642-8253-152B757A2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1AC13-C9A9-004F-AB8A-924A1EC7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9F8F-AE8C-DD48-910E-89C55D8B01BD}" type="datetime3">
              <a:rPr lang="en-US" smtClean="0"/>
              <a:t>7 June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DEEA9-09E4-104D-A1F3-8AEC7C32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73197-63FD-CB4D-B999-4A254082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43803-C52A-9749-9E9B-63188373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A026-7C49-1848-BB45-0C8C8972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09E5C-080D-AB48-A1DB-9DF0FE1AD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106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B2910-958B-A147-94A2-BB6BC628ACEF}" type="datetime3">
              <a:rPr lang="en-US" smtClean="0"/>
              <a:t>7 June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084A4-C4E1-8A40-A69A-4B024D17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5235" y="6492875"/>
            <a:ext cx="4421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341D-4EBA-DE40-94ED-989A3452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00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F3523B-47B8-8E46-BE7D-112553CC3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 t="15667" b="9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9D9BC-A5FA-404A-B14E-2E703D4F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Systems and C Programming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981F2B7-92E3-CE47-98B5-8DE3A23FF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Prof. Darrell Long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CSE 13S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7EF40-327D-D749-93B5-0762F908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B13F-4B54-B843-AB89-99FACA4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9F15D-6604-094D-9AA0-3CF315DB9DE7}"/>
              </a:ext>
            </a:extLst>
          </p:cNvPr>
          <p:cNvSpPr txBox="1"/>
          <p:nvPr/>
        </p:nvSpPr>
        <p:spPr>
          <a:xfrm>
            <a:off x="7941797" y="5330473"/>
            <a:ext cx="3324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When the going gets weird, the weird turn pro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—Dr. Hunter S. Thompson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1BA93-C868-3749-B73A-994F94A3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29350"/>
            <a:ext cx="2743200" cy="365125"/>
          </a:xfrm>
        </p:spPr>
        <p:txBody>
          <a:bodyPr/>
          <a:lstStyle/>
          <a:p>
            <a:fld id="{7ACAC525-667B-544E-BFCE-B00E740C46DA}" type="datetime3">
              <a:rPr lang="en-US" smtClean="0"/>
              <a:t>7 June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34B59-5801-6844-AE78-50DFFB5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You will be busy</a:t>
            </a:r>
          </a:p>
        </p:txBody>
      </p:sp>
      <p:pic>
        <p:nvPicPr>
          <p:cNvPr id="9" name="Content Placeholder 8" descr="A picture containing indoor, person, man, photo&#10;&#10;Description automatically generated">
            <a:extLst>
              <a:ext uri="{FF2B5EF4-FFF2-40B4-BE49-F238E27FC236}">
                <a16:creationId xmlns:a16="http://schemas.microsoft.com/office/drawing/2014/main" id="{7B0E2F2D-E9F7-FF4A-87F4-4D6130529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83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6602B-4FC2-8349-8563-E9F7F242F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/>
              <a:t>Do not think that you can do it the night before…</a:t>
            </a:r>
          </a:p>
          <a:p>
            <a:pPr lvl="1"/>
            <a:r>
              <a:rPr lang="en-US" sz="2000" dirty="0"/>
              <a:t>Do not think you can do it the day before that…</a:t>
            </a:r>
          </a:p>
          <a:p>
            <a:pPr lvl="1"/>
            <a:r>
              <a:rPr lang="en-US" sz="2000" dirty="0"/>
              <a:t>In other words, start on it early.</a:t>
            </a:r>
          </a:p>
          <a:p>
            <a:endParaRPr lang="en-US" sz="2000" dirty="0"/>
          </a:p>
          <a:p>
            <a:pPr marL="0"/>
            <a:r>
              <a:rPr lang="en-US" sz="2000" dirty="0"/>
              <a:t>Programming requires </a:t>
            </a:r>
            <a:r>
              <a:rPr lang="en-US" sz="2000" i="1" dirty="0"/>
              <a:t>practice</a:t>
            </a:r>
            <a:r>
              <a:rPr lang="en-US" sz="2000" dirty="0"/>
              <a:t>.</a:t>
            </a:r>
          </a:p>
          <a:p>
            <a:r>
              <a:rPr lang="en-US" sz="2000" dirty="0"/>
              <a:t>It requires </a:t>
            </a:r>
            <a:r>
              <a:rPr lang="en-US" sz="2000" i="1" dirty="0"/>
              <a:t>thought</a:t>
            </a:r>
            <a:r>
              <a:rPr lang="en-US" sz="2000" dirty="0"/>
              <a:t>.</a:t>
            </a:r>
          </a:p>
          <a:p>
            <a:r>
              <a:rPr lang="en-US" sz="2000" dirty="0"/>
              <a:t>It requires the willingness to </a:t>
            </a:r>
            <a:r>
              <a:rPr lang="en-US" sz="2000" i="1" dirty="0"/>
              <a:t>rewrite</a:t>
            </a:r>
            <a:r>
              <a:rPr lang="en-US" sz="2000" dirty="0"/>
              <a:t> your code.</a:t>
            </a:r>
          </a:p>
          <a:p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2DEE8-2E3D-E843-906A-39AC8233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94F76-BCCB-3449-809E-A010A7C8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EC738-5E64-8E45-AF3D-EB8848F38A49}"/>
              </a:ext>
            </a:extLst>
          </p:cNvPr>
          <p:cNvSpPr txBox="1"/>
          <p:nvPr/>
        </p:nvSpPr>
        <p:spPr>
          <a:xfrm>
            <a:off x="575101" y="5931725"/>
            <a:ext cx="348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Sir James Augustus Henry Murray, LL.D.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ABBC4-919D-5541-A10B-AC7C0786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56240"/>
            <a:ext cx="2743200" cy="365125"/>
          </a:xfrm>
        </p:spPr>
        <p:txBody>
          <a:bodyPr/>
          <a:lstStyle/>
          <a:p>
            <a:fld id="{6F5B8A27-F916-494D-8219-46B3294987C9}" type="datetime3">
              <a:rPr lang="en-US" smtClean="0"/>
              <a:t>7 June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8CF3-E0BD-FB49-B878-9DE29B7E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 will get your hands dirty!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113C3-B9C9-DE4D-AB89-CF933EC1D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This class will show you where the bits hit the silicon.</a:t>
            </a:r>
          </a:p>
          <a:p>
            <a:pPr marL="0" indent="0">
              <a:buNone/>
            </a:pPr>
            <a:r>
              <a:rPr lang="en-US" sz="1800" dirty="0"/>
              <a:t>You will write most of the code that you use:</a:t>
            </a:r>
          </a:p>
          <a:p>
            <a:pPr lvl="1"/>
            <a:r>
              <a:rPr lang="en-US" sz="1400" dirty="0"/>
              <a:t>In contrast to some classes which teach you which libraries to use and give you code templates to fill in.</a:t>
            </a:r>
          </a:p>
          <a:p>
            <a:pPr marL="0" indent="0">
              <a:buNone/>
            </a:pPr>
            <a:r>
              <a:rPr lang="en-US" sz="1800" dirty="0"/>
              <a:t>Ever wonder how a Python dictionary works?</a:t>
            </a:r>
          </a:p>
          <a:p>
            <a:pPr lvl="1"/>
            <a:r>
              <a:rPr lang="en-US" sz="1400" dirty="0"/>
              <a:t>You’re going to find out, it’s called a hash table.</a:t>
            </a:r>
          </a:p>
          <a:p>
            <a:pPr marL="0" indent="0">
              <a:buNone/>
            </a:pPr>
            <a:r>
              <a:rPr lang="en-US" sz="1800" dirty="0"/>
              <a:t>How about those lists in Python?</a:t>
            </a:r>
          </a:p>
          <a:p>
            <a:pPr lvl="1"/>
            <a:r>
              <a:rPr lang="en-US" sz="1400" dirty="0"/>
              <a:t>We will look at arrays as well as linked lists.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person wearing a hat&#10;&#10;Description automatically generated">
            <a:extLst>
              <a:ext uri="{FF2B5EF4-FFF2-40B4-BE49-F238E27FC236}">
                <a16:creationId xmlns:a16="http://schemas.microsoft.com/office/drawing/2014/main" id="{ABB85566-3D79-7246-A1DF-905F880E39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0573" r="-1" b="1032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348A-2BB8-B249-868D-BBF353F3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7C02A-0692-FD48-9528-86C030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A534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11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7524B-13C8-6643-A2D8-EC5FE3F037DA}"/>
              </a:ext>
            </a:extLst>
          </p:cNvPr>
          <p:cNvSpPr txBox="1"/>
          <p:nvPr/>
        </p:nvSpPr>
        <p:spPr>
          <a:xfrm>
            <a:off x="6865377" y="5326900"/>
            <a:ext cx="16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Rowe</a:t>
            </a:r>
          </a:p>
          <a:p>
            <a:r>
              <a:rPr lang="en-US" dirty="0"/>
              <a:t>A Personal Hero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EEA4A-4D2F-C942-838C-F6C80569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198586"/>
            <a:ext cx="2743200" cy="365125"/>
          </a:xfrm>
        </p:spPr>
        <p:txBody>
          <a:bodyPr/>
          <a:lstStyle/>
          <a:p>
            <a:fld id="{F5882BCB-8612-914E-849C-FB1585025D9C}" type="datetime3">
              <a:rPr lang="en-US" smtClean="0"/>
              <a:t>7 June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70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Reading</a:t>
            </a:r>
          </a:p>
        </p:txBody>
      </p:sp>
      <p:pic>
        <p:nvPicPr>
          <p:cNvPr id="9" name="Content Placeholder 8" descr="A person sitting in a chair&#10;&#10;Description automatically generated">
            <a:extLst>
              <a:ext uri="{FF2B5EF4-FFF2-40B4-BE49-F238E27FC236}">
                <a16:creationId xmlns:a16="http://schemas.microsoft.com/office/drawing/2014/main" id="{3669BCC5-2B96-424D-8FDB-862A9D7D4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31" r="692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/>
              <a:t>In order to succeed in your classes you must read the material.</a:t>
            </a:r>
          </a:p>
          <a:p>
            <a:pPr lvl="1"/>
            <a:r>
              <a:rPr lang="en-US" sz="1900" dirty="0"/>
              <a:t>You cannot pass this course by simply:</a:t>
            </a:r>
          </a:p>
          <a:p>
            <a:pPr lvl="1"/>
            <a:r>
              <a:rPr lang="en-US" sz="1900" dirty="0"/>
              <a:t>… listening to lectures,</a:t>
            </a:r>
          </a:p>
          <a:p>
            <a:pPr lvl="1"/>
            <a:r>
              <a:rPr lang="en-US" sz="1900" dirty="0"/>
              <a:t>… reading these slides, or</a:t>
            </a:r>
          </a:p>
          <a:p>
            <a:pPr lvl="1"/>
            <a:r>
              <a:rPr lang="en-US" sz="1900" dirty="0"/>
              <a:t>… watching YouTube videos.</a:t>
            </a:r>
          </a:p>
          <a:p>
            <a:pPr lvl="1"/>
            <a:endParaRPr lang="en-US" sz="1900" dirty="0"/>
          </a:p>
          <a:p>
            <a:pPr marL="0" indent="0">
              <a:buNone/>
            </a:pPr>
            <a:r>
              <a:rPr lang="en-US" sz="1900" dirty="0"/>
              <a:t>Read the appropriate section of the relevant book </a:t>
            </a:r>
            <a:r>
              <a:rPr lang="en-US" sz="1900" i="1" dirty="0"/>
              <a:t>before</a:t>
            </a:r>
            <a:r>
              <a:rPr lang="en-US" sz="1900" dirty="0"/>
              <a:t> you ask me, the TA, or the Tutor for help.</a:t>
            </a:r>
          </a:p>
          <a:p>
            <a:pPr lvl="1"/>
            <a:r>
              <a:rPr lang="en-US" sz="1900" dirty="0"/>
              <a:t>If you have not done your part and completed the reading, you will go to the back of the line so that we can help students who have done the reading.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81A3D-6593-F74F-AF68-000E01D6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E9A1F-C0C1-9D4B-9B4E-3FA4074E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F68B8-A929-234E-A551-F6700FBE6651}"/>
              </a:ext>
            </a:extLst>
          </p:cNvPr>
          <p:cNvSpPr txBox="1"/>
          <p:nvPr/>
        </p:nvSpPr>
        <p:spPr>
          <a:xfrm>
            <a:off x="7685480" y="676656"/>
            <a:ext cx="3556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racked" pitchFamily="2" charset="0"/>
              </a:rPr>
              <a:t>So many students have suffered for failing to read the book…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1AB9F-2535-A246-97EC-98ED97EF9F63}"/>
              </a:ext>
            </a:extLst>
          </p:cNvPr>
          <p:cNvSpPr txBox="1"/>
          <p:nvPr/>
        </p:nvSpPr>
        <p:spPr>
          <a:xfrm>
            <a:off x="3515096" y="475013"/>
            <a:ext cx="198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Necronomicon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859EB0-E9BD-C14A-AC9F-468233785CCC}"/>
              </a:ext>
            </a:extLst>
          </p:cNvPr>
          <p:cNvCxnSpPr/>
          <p:nvPr/>
        </p:nvCxnSpPr>
        <p:spPr>
          <a:xfrm flipH="1">
            <a:off x="3675413" y="844345"/>
            <a:ext cx="834241" cy="533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011A06F-2BA8-DF4D-9A62-822A3EC4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66752"/>
            <a:ext cx="2743200" cy="365125"/>
          </a:xfrm>
        </p:spPr>
        <p:txBody>
          <a:bodyPr/>
          <a:lstStyle/>
          <a:p>
            <a:fld id="{A6F8C133-F416-8044-9F47-18DA05308A78}" type="datetime3">
              <a:rPr lang="en-US" smtClean="0"/>
              <a:t>7 June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66753-857D-D04F-905F-3FC51351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</a:rPr>
              <a:t>C</a:t>
            </a:r>
            <a:r>
              <a:rPr lang="en-US">
                <a:solidFill>
                  <a:srgbClr val="FFFFFF"/>
                </a:solidFill>
              </a:rPr>
              <a:t> Programming Language</a:t>
            </a:r>
          </a:p>
        </p:txBody>
      </p:sp>
      <p:pic>
        <p:nvPicPr>
          <p:cNvPr id="12" name="Content Placeholder 11" descr="A close up of a sign&#10;&#10;Description automatically generated">
            <a:extLst>
              <a:ext uri="{FF2B5EF4-FFF2-40B4-BE49-F238E27FC236}">
                <a16:creationId xmlns:a16="http://schemas.microsoft.com/office/drawing/2014/main" id="{2FF44A5D-EB88-554B-A115-58E44C2C2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249" y="478232"/>
            <a:ext cx="2922636" cy="384557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rawing of a person&#10;&#10;Description automatically generated">
            <a:extLst>
              <a:ext uri="{FF2B5EF4-FFF2-40B4-BE49-F238E27FC236}">
                <a16:creationId xmlns:a16="http://schemas.microsoft.com/office/drawing/2014/main" id="{FED144FB-ACC1-D74B-950E-99BA11C2F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551" y="4650873"/>
            <a:ext cx="1746032" cy="17460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A84C5-5E95-BB49-B96F-15B1DA89D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99889"/>
            <a:ext cx="5747187" cy="3378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beauty and the danger of </a:t>
            </a:r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is its simplicity.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gives you more access to the raw machine than any language other than assembly language.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does not hold your hand. It will not protect you from your mistakes.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requires you to think about what you are doing.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will do exactly what you ask of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rather like giving a monkey a chainsaw.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E27B8-FB28-CC49-ACD1-4193C09F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09BB4-11CD-E24D-BF3A-B865BD1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FE0D8-5C41-A846-8D11-75319654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D8E-F85A-A94E-BEC2-76E3A6BBF068}" type="datetime3">
              <a:rPr lang="en-US" smtClean="0"/>
              <a:t>7 June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2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F612-AC6D-C24B-AD81-FB0D34DB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It’s about learning how to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32336-CFEF-9341-A727-1623E520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Programming is not simply learning C, or Java, or Python.</a:t>
            </a:r>
          </a:p>
          <a:p>
            <a:pPr lvl="1"/>
            <a:r>
              <a:rPr lang="en-US" sz="1800" dirty="0"/>
              <a:t>It is learning how to think!</a:t>
            </a:r>
          </a:p>
          <a:p>
            <a:r>
              <a:rPr lang="en-US" sz="1800" dirty="0"/>
              <a:t>There is a lot of difference between an adequate programmer and a good programmer,</a:t>
            </a:r>
          </a:p>
          <a:p>
            <a:r>
              <a:rPr lang="en-US" sz="1800" dirty="0"/>
              <a:t>And even more difference between a good program and a great programmer.</a:t>
            </a:r>
          </a:p>
          <a:p>
            <a:r>
              <a:rPr lang="en-US" sz="1800" dirty="0"/>
              <a:t>Get the book, it’s free to you on O’Reilly!</a:t>
            </a:r>
          </a:p>
        </p:txBody>
      </p:sp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F4F64-267B-9945-938B-44D61396899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r="1" b="10666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12FC8-3E23-A848-BEBB-49E6F931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199632"/>
            <a:ext cx="386749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 sz="110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 June 2021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14889-E880-F940-8044-67E2E38F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33E46-53B8-8B45-8FDF-CC28DE54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5614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14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0703C-6D25-3546-880F-6D79EC9BA0C1}"/>
              </a:ext>
            </a:extLst>
          </p:cNvPr>
          <p:cNvSpPr txBox="1"/>
          <p:nvPr/>
        </p:nvSpPr>
        <p:spPr>
          <a:xfrm>
            <a:off x="762000" y="5215944"/>
            <a:ext cx="633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difference between theory and practice is greater in practice than in theory. —</a:t>
            </a:r>
            <a:r>
              <a:rPr lang="en-US" i="1" dirty="0"/>
              <a:t>John Wilkes</a:t>
            </a:r>
          </a:p>
        </p:txBody>
      </p:sp>
    </p:spTree>
    <p:extLst>
      <p:ext uri="{BB962C8B-B14F-4D97-AF65-F5344CB8AC3E}">
        <p14:creationId xmlns:p14="http://schemas.microsoft.com/office/powerpoint/2010/main" val="150935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4D8C1-7020-914E-8139-B1484AC5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U</a:t>
            </a:r>
            <a:r>
              <a:rPr lang="en-US" sz="40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Operating System</a:t>
            </a:r>
          </a:p>
        </p:txBody>
      </p:sp>
      <p:pic>
        <p:nvPicPr>
          <p:cNvPr id="6" name="Content Placeholder 5" descr="A display in a store&#10;&#10;Description automatically generated">
            <a:extLst>
              <a:ext uri="{FF2B5EF4-FFF2-40B4-BE49-F238E27FC236}">
                <a16:creationId xmlns:a16="http://schemas.microsoft.com/office/drawing/2014/main" id="{C6E434FE-B3A1-A74E-8F4B-818BCF2443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273" r="1" b="369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FDFD-0533-3C49-B265-F6306B45D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6635" y="599090"/>
            <a:ext cx="3911110" cy="57931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Developed in the 1970s after M</a:t>
            </a:r>
            <a:r>
              <a:rPr lang="en-US" sz="1800" dirty="0">
                <a:solidFill>
                  <a:srgbClr val="FFFFFF"/>
                </a:solidFill>
              </a:rPr>
              <a:t>ULTICS</a:t>
            </a:r>
            <a:r>
              <a:rPr lang="en-US" sz="2000" dirty="0">
                <a:solidFill>
                  <a:srgbClr val="FFFFFF"/>
                </a:solidFill>
              </a:rPr>
              <a:t> proved too ambitious.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is an operating system for programmers.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There are many versions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computers run a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than any other operating system.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Most phones, routers, data centers, … run some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has it lasted so long?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has an effective programming model.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Simplicity and elegance do matter.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6C142A-D968-7E41-870D-77BB9EB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6E2EC9-E668-6F4B-A9D6-6A76D4E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C2D6A-C374-CD4B-8040-B5BFD0E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CFA-F23D-F647-9E15-DE9D69EA3191}" type="datetime3">
              <a:rPr lang="en-US" smtClean="0"/>
              <a:t>7 June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6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A0835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328D5-1392-4040-A92C-228401F5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You must use U</a:t>
            </a:r>
            <a:r>
              <a:rPr lang="en-US" sz="36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(Linux/Ubuntu)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5EA2B2-D0BD-7044-BBC6-E56DF749F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72B18-D611-2247-8EE0-DC2B3820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9268-8C88-6E47-9370-17C8D0528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You </a:t>
            </a:r>
            <a:r>
              <a:rPr lang="en-US" sz="2000" i="1" dirty="0">
                <a:solidFill>
                  <a:srgbClr val="FFFFFF"/>
                </a:solidFill>
              </a:rPr>
              <a:t>do not have a choice </a:t>
            </a:r>
            <a:r>
              <a:rPr lang="en-US" sz="2000" dirty="0">
                <a:solidFill>
                  <a:srgbClr val="FFFFFF"/>
                </a:solidFill>
              </a:rPr>
              <a:t>in this matter.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No, you must not use a Windows IDE.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If we catch you, then you get a </a:t>
            </a:r>
            <a:r>
              <a:rPr lang="en-US" sz="1600" i="1" dirty="0">
                <a:solidFill>
                  <a:srgbClr val="FFFFFF"/>
                </a:solidFill>
              </a:rPr>
              <a:t>zero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run Linux native on your computer.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install VirtualBox and run Linux on that.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do your programming on: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 pitchFamily="2" charset="0"/>
              </a:rPr>
              <a:t>cse13s.soe.ucsc.edu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I personally favor the virtual machine approach.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EB871-A9B4-8340-AE2A-CAAE5364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 June 2021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D217D-92DF-4E4E-A505-6FE6156C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317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5CF0DC-D01C-4F96-A7B3-57C9C8306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6920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F1071A6-8E07-8B46-AFDF-5DA6B5B18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3779" y="664225"/>
            <a:ext cx="2960021" cy="403919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B58FD-14EB-A945-BB85-953E12B2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O’Reilly Safari Books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1BC8-98A2-4D46-983F-D321D9C4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6207-C18D-E649-B8B8-0C92B047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320B8-697D-994A-A3C2-E4B7F0A20895}"/>
              </a:ext>
            </a:extLst>
          </p:cNvPr>
          <p:cNvSpPr txBox="1"/>
          <p:nvPr/>
        </p:nvSpPr>
        <p:spPr>
          <a:xfrm>
            <a:off x="8956367" y="874433"/>
            <a:ext cx="184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Read? Who, me?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D943A-9FC5-0148-B3CE-48557FEA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4B50E-9AA5-B940-9BAE-9E768BBB8040}" type="datetime3">
              <a:rPr lang="en-US" smtClean="0"/>
              <a:t>7 June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07F0A2E-EDA3-4F4F-B985-9D1A31720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35000"/>
          </a:blip>
          <a:srcRect t="5138" b="798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13F2E-1137-6343-BF27-9D472FC2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Taking Notes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44D4-F39B-CC45-B56E-4D4F6C2A2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Taking notes is essential for success in this course.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Doing so means you can use them on tests.</a:t>
            </a:r>
          </a:p>
          <a:p>
            <a:r>
              <a:rPr lang="en-US" sz="2000">
                <a:solidFill>
                  <a:srgbClr val="FFFFFF"/>
                </a:solidFill>
              </a:rPr>
              <a:t>You cannot rely on simply reading the slides: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 lot will be said that is </a:t>
            </a:r>
            <a:r>
              <a:rPr lang="en-US" sz="2000" u="sng">
                <a:solidFill>
                  <a:srgbClr val="FFFFFF"/>
                </a:solidFill>
              </a:rPr>
              <a:t>not on the slides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  <a:p>
            <a:r>
              <a:rPr lang="en-US" sz="2000">
                <a:solidFill>
                  <a:srgbClr val="FFFFFF"/>
                </a:solidFill>
              </a:rPr>
              <a:t>You should turn in your notes before Monday of the following week using git.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PDF or plain text, Word will not be accepted.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If you do, you get a prize: you can use them to create your cheat sheet!</a:t>
            </a:r>
          </a:p>
          <a:p>
            <a:r>
              <a:rPr lang="en-US" sz="2000">
                <a:solidFill>
                  <a:srgbClr val="FFFFFF"/>
                </a:solidFill>
              </a:rPr>
              <a:t>Your goal in this course is to learn, not to pass.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Unlike high school, you do not cram, test and forget.</a:t>
            </a:r>
          </a:p>
          <a:p>
            <a:pPr lvl="1"/>
            <a:r>
              <a:rPr lang="en-US" sz="2000" i="1">
                <a:solidFill>
                  <a:srgbClr val="FFFFFF"/>
                </a:solidFill>
              </a:rPr>
              <a:t>Many of you will try, and you will not succeed.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EAA5-89DB-4341-B7CA-4AEC61F3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ADAA6B97-9EB5-A54E-B244-2380EE2037EF}" type="datetime3">
              <a:rPr lang="en-US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7 June 2021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A92C0E-75CB-FB46-845F-7ADD202B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4584D2-DAE3-8044-86AA-B9263B5A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437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53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9976-6918-9347-B0EF-01A6DF75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Use of Electronics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6653F-27EF-EC4F-B0D9-B9BFFF39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1" r="1" b="288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005FE-5370-5B47-BDEA-91DD144C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All electronics are forbidden during quizzes and examinations.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That means phones are </a:t>
            </a:r>
            <a:r>
              <a:rPr lang="en-US" sz="1700" i="1" dirty="0">
                <a:solidFill>
                  <a:srgbClr val="FFFFFF"/>
                </a:solidFill>
              </a:rPr>
              <a:t>off</a:t>
            </a:r>
            <a:r>
              <a:rPr lang="en-US" sz="1700" dirty="0">
                <a:solidFill>
                  <a:srgbClr val="FFFFFF"/>
                </a:solidFill>
              </a:rPr>
              <a:t> unless you have a waiver.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You can use your computer or tablet to take notes.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Your phone should be off, set to  silent or vibrate during class.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During class you may not watch videos, shop, play video games, or post on social media.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If you do, then you will be ejected from Zoom.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E12FDE-ED9C-D04D-B409-D1F29CEC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34302D-62F2-9546-A151-B1E655C0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A78D8-E17E-E642-A004-81E858B6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A6FD2-1C25-8544-9310-672D39B5520A}" type="datetime3">
              <a:rPr lang="en-US" smtClean="0"/>
              <a:t>7 June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BD9AEC-7EAA-324E-88D3-BF5C2A2C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This is a hard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A57BBE-D5E5-B545-A6C0-02A0F776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>
                <a:solidFill>
                  <a:schemeClr val="tx1"/>
                </a:solidFill>
              </a:rPr>
              <a:t>This course is </a:t>
            </a:r>
            <a:r>
              <a:rPr lang="en-US" sz="1100" i="1">
                <a:solidFill>
                  <a:schemeClr val="tx1"/>
                </a:solidFill>
              </a:rPr>
              <a:t>foundational</a:t>
            </a:r>
            <a:r>
              <a:rPr lang="en-US" sz="1100">
                <a:solidFill>
                  <a:schemeClr val="tx1"/>
                </a:solidFill>
              </a:rPr>
              <a:t>.</a:t>
            </a:r>
          </a:p>
          <a:p>
            <a:r>
              <a:rPr lang="en-US" sz="1100">
                <a:solidFill>
                  <a:schemeClr val="tx1"/>
                </a:solidFill>
              </a:rPr>
              <a:t>What you learn will be used from now on.</a:t>
            </a:r>
          </a:p>
          <a:p>
            <a:r>
              <a:rPr lang="en-US" sz="1100">
                <a:solidFill>
                  <a:schemeClr val="tx1"/>
                </a:solidFill>
              </a:rPr>
              <a:t>It is </a:t>
            </a:r>
            <a:r>
              <a:rPr lang="en-US" sz="1100" u="sng">
                <a:solidFill>
                  <a:schemeClr val="tx1"/>
                </a:solidFill>
              </a:rPr>
              <a:t>7 Units</a:t>
            </a:r>
            <a:r>
              <a:rPr lang="en-US" sz="1100">
                <a:solidFill>
                  <a:schemeClr val="tx1"/>
                </a:solidFill>
              </a:rPr>
              <a:t>, combining the old CMPE 13 and CMPE 13L.</a:t>
            </a:r>
          </a:p>
          <a:p>
            <a:r>
              <a:rPr lang="en-US" sz="1100">
                <a:solidFill>
                  <a:schemeClr val="tx1"/>
                </a:solidFill>
              </a:rPr>
              <a:t>You </a:t>
            </a:r>
            <a:r>
              <a:rPr lang="en-US" sz="1100" u="sng">
                <a:solidFill>
                  <a:schemeClr val="tx1"/>
                </a:solidFill>
              </a:rPr>
              <a:t>must</a:t>
            </a:r>
            <a:r>
              <a:rPr lang="en-US" sz="1100">
                <a:solidFill>
                  <a:schemeClr val="tx1"/>
                </a:solidFill>
              </a:rPr>
              <a:t> pass all laboratory components to pass the course.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person, outdoor, black&#10;&#10;Description automatically generated">
            <a:extLst>
              <a:ext uri="{FF2B5EF4-FFF2-40B4-BE49-F238E27FC236}">
                <a16:creationId xmlns:a16="http://schemas.microsoft.com/office/drawing/2014/main" id="{B49DBDCB-019E-2F45-99EE-70649FF6A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023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69F48-53CF-4149-9CEF-8F53B3E8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7052" y="694944"/>
            <a:ext cx="271682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4FCF5E8-84F8-8845-A96C-209F950C1665}" type="datetime3">
              <a:rPr lang="en-US" sz="110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7 June 2021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B55547-658E-A143-8631-9E9421D2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1E463A-81A3-2745-862F-1AA07ACF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7D883-B6C1-DC4F-984D-64484B826AC6}"/>
              </a:ext>
            </a:extLst>
          </p:cNvPr>
          <p:cNvSpPr txBox="1"/>
          <p:nvPr/>
        </p:nvSpPr>
        <p:spPr>
          <a:xfrm>
            <a:off x="1" y="6172201"/>
            <a:ext cx="7028495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i="1" dirty="0">
                <a:solidFill>
                  <a:srgbClr val="FF0000"/>
                </a:solidFill>
              </a:rPr>
              <a:t>That fact is not meant to scare you </a:t>
            </a:r>
          </a:p>
        </p:txBody>
      </p:sp>
    </p:spTree>
    <p:extLst>
      <p:ext uri="{BB962C8B-B14F-4D97-AF65-F5344CB8AC3E}">
        <p14:creationId xmlns:p14="http://schemas.microsoft.com/office/powerpoint/2010/main" val="16314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B76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F135-A98C-1D47-BA81-AC03C67C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Secrets of Success</a:t>
            </a:r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E1916F-9D29-E742-BAFC-E2A09A9DA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35" r="1" b="1507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6147F-9FBA-5A41-B2AD-CC37582F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8166" y="917725"/>
            <a:ext cx="3879577" cy="530965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Start projects early.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You can always finish early and take the last day off …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Write your design document </a:t>
            </a:r>
            <a:r>
              <a:rPr lang="en-US" sz="2400" u="sng" dirty="0">
                <a:solidFill>
                  <a:srgbClr val="FFFFFF"/>
                </a:solidFill>
              </a:rPr>
              <a:t>before</a:t>
            </a:r>
            <a:r>
              <a:rPr lang="en-US" sz="2400" dirty="0">
                <a:solidFill>
                  <a:srgbClr val="FFFFFF"/>
                </a:solidFill>
              </a:rPr>
              <a:t> writing code.</a:t>
            </a:r>
          </a:p>
          <a:p>
            <a:pPr lvl="1"/>
            <a:r>
              <a:rPr lang="en-US" i="1" dirty="0">
                <a:solidFill>
                  <a:srgbClr val="FFFFFF"/>
                </a:solidFill>
              </a:rPr>
              <a:t>Think</a:t>
            </a:r>
            <a:r>
              <a:rPr lang="en-US" dirty="0">
                <a:solidFill>
                  <a:srgbClr val="FFFFFF"/>
                </a:solidFill>
              </a:rPr>
              <a:t> first, code second.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Use debugging and analysis tools.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You can study together but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All code must be your own!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If you don’t understand something, </a:t>
            </a:r>
            <a:r>
              <a:rPr lang="en-US" sz="2400" i="1" dirty="0">
                <a:solidFill>
                  <a:srgbClr val="FFFFFF"/>
                </a:solidFill>
              </a:rPr>
              <a:t>then ask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Do not wait until the last minute!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BEAEB-EDCA-A340-9D57-A763441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D7CB2-CE92-A249-8CF6-F0409E9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20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6AAD1-E9A4-A44E-A218-6BC48A7D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E216-5C71-034B-8BA4-BCE3E441C83C}" type="datetime3">
              <a:rPr lang="en-US" smtClean="0"/>
              <a:t>7 June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13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F518-C989-6A4C-8FF8-51D80132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Programming Aphorisms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CAE5-E382-4445-9AE2-904CBBE10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/>
              <a:t>Computers do exactly what they’re told, not what you want them to do.</a:t>
            </a:r>
          </a:p>
          <a:p>
            <a:r>
              <a:rPr lang="en-US" sz="1800" dirty="0"/>
              <a:t>Finding bugs can be time consuming.</a:t>
            </a:r>
          </a:p>
          <a:p>
            <a:pPr lvl="1"/>
            <a:r>
              <a:rPr lang="en-US" sz="1800" dirty="0"/>
              <a:t>When you fix one bug, you may introduce new ones.</a:t>
            </a:r>
          </a:p>
          <a:p>
            <a:r>
              <a:rPr lang="en-US" sz="1800" dirty="0"/>
              <a:t>Attention to detail matters.</a:t>
            </a:r>
          </a:p>
          <a:p>
            <a:r>
              <a:rPr lang="en-US" sz="1800" dirty="0"/>
              <a:t>Time spent </a:t>
            </a:r>
            <a:r>
              <a:rPr lang="en-US" sz="1800" i="1" dirty="0"/>
              <a:t>thinking</a:t>
            </a:r>
            <a:r>
              <a:rPr lang="en-US" sz="1800" dirty="0"/>
              <a:t> is repaid manifold in time saved coding.</a:t>
            </a:r>
          </a:p>
          <a:p>
            <a:r>
              <a:rPr lang="en-US" sz="1800" dirty="0"/>
              <a:t>Take the time to draw diagrams, work through examples, … it will pay off.</a:t>
            </a:r>
          </a:p>
          <a:p>
            <a:pPr lvl="1"/>
            <a:r>
              <a:rPr lang="en-US" sz="1800" dirty="0"/>
              <a:t>Coding is like poetry; you should go through multiple drafts.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A person sitting at a table looking at a book&#10;&#10;Description automatically generated">
            <a:extLst>
              <a:ext uri="{FF2B5EF4-FFF2-40B4-BE49-F238E27FC236}">
                <a16:creationId xmlns:a16="http://schemas.microsoft.com/office/drawing/2014/main" id="{293B956F-7686-3340-BEAE-F9E87DA76E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03" r="4955" b="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219E6-6A82-2E46-9F3F-F813D2EE092F}"/>
              </a:ext>
            </a:extLst>
          </p:cNvPr>
          <p:cNvSpPr txBox="1"/>
          <p:nvPr/>
        </p:nvSpPr>
        <p:spPr>
          <a:xfrm>
            <a:off x="8002321" y="5838270"/>
            <a:ext cx="293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Crumb, a true </a:t>
            </a:r>
            <a:r>
              <a:rPr lang="en-US" i="1" dirty="0" err="1"/>
              <a:t>Subgenius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D004E-85B0-5844-9B60-26820EF4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69BF3-3EE3-B247-8196-1DAB9D4A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3728B-5A27-9947-B3F7-9900558F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D14D0-6289-A745-A860-1DC93CA72FDD}" type="datetime3">
              <a:rPr lang="en-US" smtClean="0"/>
              <a:t>7 June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50CAD8-37B7-6148-9074-0501FECC2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to Detail Matters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 you see the bug in this code?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4" y="709934"/>
            <a:ext cx="7037582" cy="54381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11E97-578B-6A43-AC23-71CDCC51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C4156-A932-3646-86A6-470E2C1F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55DF9-05BD-DF47-9C96-F9CED762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8035-1250-5540-9602-AB39AD3CCBD8}" type="datetime3">
              <a:rPr lang="en-US" smtClean="0"/>
              <a:t>7 June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4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D664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315D8-BB42-CB44-95FF-1CB02D73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Cheating</a:t>
            </a:r>
          </a:p>
        </p:txBody>
      </p:sp>
      <p:pic>
        <p:nvPicPr>
          <p:cNvPr id="15" name="Picture 14" descr="A picture containing person, player, holding, person&#10;&#10;Description automatically generated">
            <a:extLst>
              <a:ext uri="{FF2B5EF4-FFF2-40B4-BE49-F238E27FC236}">
                <a16:creationId xmlns:a16="http://schemas.microsoft.com/office/drawing/2014/main" id="{D11AE150-33F1-DA4A-852A-6694D8BE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21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9DA3-165D-9942-99FA-28D154E8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6A945-1E35-A940-9D81-1A1CD2000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900">
                <a:solidFill>
                  <a:srgbClr val="FFFFFF"/>
                </a:solidFill>
              </a:rPr>
              <a:t>You should all know what cheating is,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But in case you do not, you will </a:t>
            </a:r>
            <a:r>
              <a:rPr lang="en-US" sz="1900" i="1">
                <a:solidFill>
                  <a:srgbClr val="FFFFFF"/>
                </a:solidFill>
              </a:rPr>
              <a:t>all</a:t>
            </a:r>
            <a:r>
              <a:rPr lang="en-US" sz="1900">
                <a:solidFill>
                  <a:srgbClr val="FFFFFF"/>
                </a:solidFill>
              </a:rPr>
              <a:t> be signing an acknowledgement regarding it.</a:t>
            </a:r>
          </a:p>
          <a:p>
            <a:r>
              <a:rPr lang="en-US" sz="1900">
                <a:solidFill>
                  <a:srgbClr val="FFFFFF"/>
                </a:solidFill>
              </a:rPr>
              <a:t>Using code that you did not write is cheating,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Including code on the Internet.</a:t>
            </a:r>
          </a:p>
          <a:p>
            <a:r>
              <a:rPr lang="en-US" sz="1900">
                <a:solidFill>
                  <a:srgbClr val="FFFFFF"/>
                </a:solidFill>
              </a:rPr>
              <a:t>If you use code from others, including the TA, Grader, Tutor, … you must acknowledge that person.</a:t>
            </a:r>
          </a:p>
          <a:p>
            <a:r>
              <a:rPr lang="en-US" sz="1900">
                <a:solidFill>
                  <a:srgbClr val="FFFFFF"/>
                </a:solidFill>
              </a:rPr>
              <a:t>You had better not use Chegg or similar web sites.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AE64C-6ACC-3E4B-8C53-E3D0D3E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202A747-8D63-3E48-BA89-84FB9CFCCCCF}" type="datetime3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 June 2021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00D6-5B60-F844-9F85-8BEBFC20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27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AE3D95-930A-774F-95E0-0D39FEE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Examples of Prohibited 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C13E4-E24B-A342-B833-7FB68E9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You may not work on your assignment with anyone. </a:t>
            </a:r>
          </a:p>
          <a:p>
            <a:r>
              <a:rPr lang="en-US" sz="1800" dirty="0"/>
              <a:t>You may not show your code or design to anyone. </a:t>
            </a:r>
          </a:p>
          <a:p>
            <a:r>
              <a:rPr lang="en-US" sz="1800" dirty="0"/>
              <a:t>You may not have anyone “walk you through” an assignment, describe a solution in detail, or sit with you as you work on it. 	</a:t>
            </a:r>
          </a:p>
          <a:p>
            <a:pPr lvl="1"/>
            <a:r>
              <a:rPr lang="en-US" sz="1800" dirty="0"/>
              <a:t>This includes hired tutors.</a:t>
            </a:r>
          </a:p>
          <a:p>
            <a:r>
              <a:rPr lang="en-US" sz="1800" dirty="0"/>
              <a:t>You may not post code from your project on-line in questions when you ask others for help.</a:t>
            </a:r>
          </a:p>
          <a:p>
            <a:r>
              <a:rPr lang="en-US" sz="1800" dirty="0"/>
              <a:t>You may not hire </a:t>
            </a:r>
            <a:r>
              <a:rPr lang="en-US" sz="1800" i="1" dirty="0"/>
              <a:t>some guy from Pakistan </a:t>
            </a:r>
            <a:r>
              <a:rPr lang="en-US" sz="1800" dirty="0"/>
              <a:t>to write your code for you.</a:t>
            </a:r>
          </a:p>
          <a:p>
            <a:pPr lvl="1"/>
            <a:r>
              <a:rPr lang="en-US" sz="1400" dirty="0"/>
              <a:t>Yes, people have tried this (and failed).</a:t>
            </a:r>
          </a:p>
          <a:p>
            <a:r>
              <a:rPr lang="en-US" sz="1800" dirty="0"/>
              <a:t>This list is </a:t>
            </a:r>
            <a:r>
              <a:rPr lang="en-US" sz="1800" i="1" dirty="0"/>
              <a:t>not exhaustive</a:t>
            </a:r>
            <a:r>
              <a:rPr lang="en-US" sz="1800" dirty="0"/>
              <a:t>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54B26F8-4030-9649-8B90-500196688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6" b="2608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8BFBF-F676-BE49-83D5-FD687A06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A4E0-3E5C-9848-A3C8-98A1F8F7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24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58AF0-2131-4246-A770-33AFF30D31AF}"/>
              </a:ext>
            </a:extLst>
          </p:cNvPr>
          <p:cNvSpPr txBox="1"/>
          <p:nvPr/>
        </p:nvSpPr>
        <p:spPr>
          <a:xfrm>
            <a:off x="6936694" y="5594866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Klaus Fuchs</a:t>
            </a:r>
          </a:p>
          <a:p>
            <a:r>
              <a:rPr lang="en-US" dirty="0"/>
              <a:t>Engaged in </a:t>
            </a:r>
            <a:r>
              <a:rPr lang="en-US" i="1" dirty="0"/>
              <a:t>very prohibited </a:t>
            </a:r>
            <a:r>
              <a:rPr lang="en-US" dirty="0"/>
              <a:t>activities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77A6B6-2913-AE4D-B7CA-DF91F132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209097"/>
            <a:ext cx="2743200" cy="365125"/>
          </a:xfrm>
        </p:spPr>
        <p:txBody>
          <a:bodyPr/>
          <a:lstStyle/>
          <a:p>
            <a:fld id="{79B58A18-C648-DD40-9943-662C01C5CEEE}" type="datetime3">
              <a:rPr lang="en-US" smtClean="0"/>
              <a:t>7 June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0848D-B64F-4B4F-8378-01D071FC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The Internet does not have all of life’s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7B5FE-3731-9748-9622-32A4D874F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894530"/>
            <a:ext cx="4887685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000"/>
              <a:t>Avoid the temptation to “just Google it”</a:t>
            </a:r>
          </a:p>
          <a:p>
            <a:pPr lvl="1"/>
            <a:r>
              <a:rPr lang="en-US" sz="2000"/>
              <a:t>Your task is to </a:t>
            </a:r>
            <a:r>
              <a:rPr lang="en-US" sz="2000" i="1"/>
              <a:t>think</a:t>
            </a:r>
            <a:r>
              <a:rPr lang="en-US" sz="2000"/>
              <a:t> and to </a:t>
            </a:r>
            <a:r>
              <a:rPr lang="en-US" sz="2000" i="1"/>
              <a:t>learn</a:t>
            </a:r>
            <a:r>
              <a:rPr lang="en-US" sz="2000"/>
              <a:t>.</a:t>
            </a:r>
          </a:p>
          <a:p>
            <a:pPr lvl="1"/>
            <a:endParaRPr lang="en-US" sz="2000"/>
          </a:p>
          <a:p>
            <a:pPr marL="0"/>
            <a:r>
              <a:rPr lang="en-US" sz="2000"/>
              <a:t>We know how to use the Internet too, and if you copy code we will probably catch you.</a:t>
            </a:r>
          </a:p>
        </p:txBody>
      </p:sp>
      <p:cxnSp>
        <p:nvCxnSpPr>
          <p:cNvPr id="54" name="Straight Connector 46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AB1B8-9F19-C94E-A71D-18F5B85AF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79" r="1" b="12696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C5FA3-3742-5C45-A319-2AA8CC8C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C0E2B6-326A-8045-BE38-68D5B0A1CAB1}" type="datetime3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 June 2021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DB9548-6E0D-6149-B2C7-85B368CC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28BD3-FDE0-2B4C-BE6F-6F85736B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0729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9AC8E-2127-7B43-A5FF-92C7FA5F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Programming Schedule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9FF5-9830-724E-B3FB-27B3D2B14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1678" y="2286000"/>
            <a:ext cx="4363595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Programs are assigned by </a:t>
            </a:r>
            <a:r>
              <a:rPr lang="en-US" sz="2000" i="1" dirty="0">
                <a:solidFill>
                  <a:schemeClr val="tx1">
                    <a:alpha val="60000"/>
                  </a:schemeClr>
                </a:solidFill>
              </a:rPr>
              <a:t>Saturday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alpha val="60000"/>
                  </a:schemeClr>
                </a:solidFill>
              </a:rPr>
              <a:t>night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Design documents are due </a:t>
            </a:r>
            <a:r>
              <a:rPr lang="en-US" sz="2000" i="1" dirty="0">
                <a:solidFill>
                  <a:schemeClr val="tx1">
                    <a:alpha val="60000"/>
                  </a:schemeClr>
                </a:solidFill>
              </a:rPr>
              <a:t>Thursday night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lvl="1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Preliminary design is 50% of the grade, and</a:t>
            </a:r>
          </a:p>
          <a:p>
            <a:pPr lvl="1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Final design is the other 50% of the grade.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Programs are due on </a:t>
            </a:r>
            <a:r>
              <a:rPr lang="en-US" sz="2000" i="1" dirty="0">
                <a:solidFill>
                  <a:schemeClr val="tx1">
                    <a:alpha val="60000"/>
                  </a:schemeClr>
                </a:solidFill>
              </a:rPr>
              <a:t>Sunday night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No design on Thursday? </a:t>
            </a:r>
            <a:r>
              <a:rPr lang="en-US" sz="2000" i="1" dirty="0">
                <a:solidFill>
                  <a:schemeClr val="tx1">
                    <a:alpha val="60000"/>
                  </a:schemeClr>
                </a:solidFill>
              </a:rPr>
              <a:t>Zero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on the design document — no excuses!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E050226-EB35-C846-AD0E-C9F4461BB0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5779" y="643469"/>
            <a:ext cx="5571062" cy="55710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B6F6D-5475-504C-BE61-5C43DF2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71588" y="6375679"/>
            <a:ext cx="2063312" cy="3484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1C92EA9-28D1-B943-8785-5BA88F3D9DB1}" type="datetime3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7 June 2021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A434D-5FA0-B543-8DBD-6CCC0D4B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939" y="6375679"/>
            <a:ext cx="4114800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085C4-4266-D94B-A41C-2C81D96F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1463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50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B47F2-C5C2-6F40-92CE-A06ADCC0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README.md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3AD5F-19B7-C344-BA93-E4A24B9B0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Describes:</a:t>
            </a:r>
          </a:p>
          <a:p>
            <a:pPr lvl="1"/>
            <a:r>
              <a:rPr lang="en-US" sz="2000"/>
              <a:t>What your program does,</a:t>
            </a:r>
          </a:p>
          <a:p>
            <a:pPr lvl="1"/>
            <a:r>
              <a:rPr lang="en-US" sz="2000"/>
              <a:t>How to build it,</a:t>
            </a:r>
          </a:p>
          <a:p>
            <a:pPr lvl="1"/>
            <a:r>
              <a:rPr lang="en-US" sz="2000"/>
              <a:t>How to run it, and</a:t>
            </a:r>
          </a:p>
          <a:p>
            <a:pPr lvl="1"/>
            <a:r>
              <a:rPr lang="en-US" sz="2000"/>
              <a:t>Any issues that it has.</a:t>
            </a:r>
          </a:p>
          <a:p>
            <a:r>
              <a:rPr lang="en-US" sz="2000"/>
              <a:t>Must be in </a:t>
            </a:r>
            <a:r>
              <a:rPr lang="en-US" sz="2000" i="1"/>
              <a:t>Markdown</a:t>
            </a:r>
            <a:r>
              <a:rPr lang="en-US" sz="2000"/>
              <a:t> format.</a:t>
            </a:r>
          </a:p>
          <a:p>
            <a:pPr lvl="1"/>
            <a:endParaRPr lang="en-US" sz="200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FB96950-0370-8945-ADA9-E31800820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8813" y="661916"/>
            <a:ext cx="3368429" cy="555790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9A8A5-4656-0C4D-B768-3156A25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1C92EA9-28D1-B943-8785-5BA88F3D9DB1}" type="datetime3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 June 2021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4C3B7-6692-A04A-9788-1DC50A25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B2D40-CBCD-B341-A86D-EF6C17B7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25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65372-87B1-FE47-9E9D-9A0BA68B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rgbClr val="3F3F3F"/>
                </a:solidFill>
                <a:latin typeface="Courier" pitchFamily="2" charset="0"/>
              </a:rPr>
              <a:t>DESIGN.pdf</a:t>
            </a:r>
            <a:endParaRPr lang="en-US" sz="3600" dirty="0">
              <a:solidFill>
                <a:srgbClr val="3F3F3F"/>
              </a:solidFill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95767-64AF-6446-8375-64FB63E49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US" sz="2000" dirty="0"/>
              <a:t>Describes how you will approach writing the program.</a:t>
            </a:r>
          </a:p>
          <a:p>
            <a:r>
              <a:rPr lang="en-US" sz="2000" dirty="0"/>
              <a:t>It should be at a level that a programmer of your level could write the program.</a:t>
            </a:r>
          </a:p>
          <a:p>
            <a:r>
              <a:rPr lang="en-US" sz="2000" dirty="0"/>
              <a:t>It should not include C code —</a:t>
            </a:r>
          </a:p>
          <a:p>
            <a:pPr lvl="1"/>
            <a:r>
              <a:rPr lang="en-US" sz="1600" dirty="0"/>
              <a:t>This is design, not programming.</a:t>
            </a:r>
          </a:p>
          <a:p>
            <a:pPr lvl="1"/>
            <a:r>
              <a:rPr lang="en-US" sz="1600" dirty="0"/>
              <a:t>Pictures, diagrams, pseudocode are what we want.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C232C-85B7-7D48-9221-905EED3F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en-US" sz="1600" dirty="0"/>
              <a:t>It must be in PDF.</a:t>
            </a:r>
          </a:p>
          <a:p>
            <a:r>
              <a:rPr lang="en-US" sz="1600" dirty="0"/>
              <a:t>The first version must be pushed on Thursday.</a:t>
            </a:r>
          </a:p>
          <a:p>
            <a:pPr lvl="1"/>
            <a:r>
              <a:rPr lang="en-US" sz="1600" dirty="0"/>
              <a:t>This is not final but must show substantial effort.</a:t>
            </a:r>
          </a:p>
          <a:p>
            <a:pPr lvl="1"/>
            <a:r>
              <a:rPr lang="en-US" sz="1600" dirty="0"/>
              <a:t>This counts 50%.</a:t>
            </a:r>
          </a:p>
          <a:p>
            <a:r>
              <a:rPr lang="en-US" sz="1600" dirty="0"/>
              <a:t>The final version must be pushed on Sunday.</a:t>
            </a:r>
          </a:p>
          <a:p>
            <a:pPr lvl="1"/>
            <a:r>
              <a:rPr lang="en-US" sz="1600" dirty="0"/>
              <a:t>This counts for 50%.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If you do not push on Thursday, you get zero.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63490-0E44-7E4F-BC0E-CC1E2FD1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1C92EA9-28D1-B943-8785-5BA88F3D9DB1}" type="datetime3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7 June 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CAA35-07A6-F146-96F8-8C0F3485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3A831-1C9F-DE48-95A0-38E48404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51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0AAA7-9CA7-1149-A1E4-9B3554BA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Late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3FF50-80DB-1444-B6DF-6D4D122CE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>
                <a:solidFill>
                  <a:srgbClr val="000000"/>
                </a:solidFill>
              </a:rPr>
              <a:t>If you turn in your programs late, then you lose: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25% each day for up to 3 days.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After 3 days you get a </a:t>
            </a:r>
            <a:r>
              <a:rPr lang="en-US" sz="2000" i="1" dirty="0">
                <a:solidFill>
                  <a:srgbClr val="000000"/>
                </a:solidFill>
              </a:rPr>
              <a:t>zero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There are very few valid excuses.</a:t>
            </a: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“</a:t>
            </a:r>
            <a:r>
              <a:rPr lang="en-US" sz="2000" i="1" dirty="0">
                <a:solidFill>
                  <a:srgbClr val="000000"/>
                </a:solidFill>
              </a:rPr>
              <a:t>But the dog ate my computer</a:t>
            </a:r>
            <a:r>
              <a:rPr lang="en-US" sz="2000" dirty="0">
                <a:solidFill>
                  <a:srgbClr val="000000"/>
                </a:solidFill>
              </a:rPr>
              <a:t>!”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Using </a:t>
            </a:r>
            <a:r>
              <a:rPr lang="en-US" sz="2000" dirty="0">
                <a:solidFill>
                  <a:srgbClr val="000000"/>
                </a:solidFill>
                <a:latin typeface="Courier" pitchFamily="2" charset="0"/>
              </a:rPr>
              <a:t>git</a:t>
            </a:r>
            <a:r>
              <a:rPr lang="en-US" sz="2000" dirty="0">
                <a:solidFill>
                  <a:srgbClr val="000000"/>
                </a:solidFill>
              </a:rPr>
              <a:t> lets you recover!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You’ve been admonished to start early!</a:t>
            </a:r>
          </a:p>
        </p:txBody>
      </p:sp>
      <p:sp>
        <p:nvSpPr>
          <p:cNvPr id="31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3FAD1-CB11-984E-A399-D65B37492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8651" r="16174" b="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7BC996-ED6F-594E-8625-08EE917B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8DB04-97B6-D44C-8878-FB1B400A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6072" y="6223702"/>
            <a:ext cx="2466131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8EE592D9-83FE-A440-BA2E-F5C300549492}" type="datetime3">
              <a:rPr lang="en-US" sz="11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7 June 2021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ADF008-E59F-C848-B698-7DB20A98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085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outdoor, sky, mountain, flying&#10;&#10;Description automatically generated">
            <a:extLst>
              <a:ext uri="{FF2B5EF4-FFF2-40B4-BE49-F238E27FC236}">
                <a16:creationId xmlns:a16="http://schemas.microsoft.com/office/drawing/2014/main" id="{64044AE9-B6F6-AF41-B46B-8D35E370C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1" r="38371"/>
          <a:stretch/>
        </p:blipFill>
        <p:spPr>
          <a:xfrm>
            <a:off x="6386440" y="643467"/>
            <a:ext cx="4952086" cy="557106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67E6B-DC2A-8C4F-B4D2-BDE7715B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A9C571-9AA1-164C-A164-33699F59F544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 June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ACC5A-540B-5F46-B4AC-46AC007D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8BB9-CD9D-824D-9D03-3F3BBCD4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907D3D-6774-6846-A503-B685F2D2D1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6" b="525"/>
          <a:stretch/>
        </p:blipFill>
        <p:spPr>
          <a:xfrm>
            <a:off x="853497" y="643467"/>
            <a:ext cx="495203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38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31FA237-8388-7644-B896-D0FC1AD5B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0" b="-2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B45B7-556D-9F41-809F-9839366C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0D22-6221-B64B-9B84-00C67319B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This class is </a:t>
            </a:r>
            <a:r>
              <a:rPr lang="en-US" sz="1700" i="1"/>
              <a:t>not</a:t>
            </a:r>
            <a:r>
              <a:rPr lang="en-US" sz="1700"/>
              <a:t>  just another hoop for you to jump through:</a:t>
            </a:r>
          </a:p>
          <a:p>
            <a:pPr lvl="1"/>
            <a:r>
              <a:rPr lang="en-US" sz="1700"/>
              <a:t>You will use what you learn here from now on.</a:t>
            </a:r>
          </a:p>
          <a:p>
            <a:r>
              <a:rPr lang="en-US" sz="1700"/>
              <a:t>Take notes.</a:t>
            </a:r>
          </a:p>
          <a:p>
            <a:r>
              <a:rPr lang="en-US" sz="1700"/>
              <a:t>Ask questions.</a:t>
            </a:r>
          </a:p>
          <a:p>
            <a:r>
              <a:rPr lang="en-US" sz="1700"/>
              <a:t>Read the book.</a:t>
            </a:r>
          </a:p>
          <a:p>
            <a:r>
              <a:rPr lang="en-US" sz="1700"/>
              <a:t>Write the code.</a:t>
            </a:r>
          </a:p>
          <a:p>
            <a:r>
              <a:rPr lang="en-US" sz="1700"/>
              <a:t>Do not cheat:</a:t>
            </a:r>
          </a:p>
          <a:p>
            <a:pPr lvl="1"/>
            <a:r>
              <a:rPr lang="en-US" sz="1700"/>
              <a:t>It hurts </a:t>
            </a:r>
            <a:r>
              <a:rPr lang="en-US" sz="1700" i="1"/>
              <a:t>you</a:t>
            </a:r>
            <a:r>
              <a:rPr lang="en-US" sz="1700"/>
              <a:t> most of all.</a:t>
            </a:r>
          </a:p>
          <a:p>
            <a:r>
              <a:rPr lang="en-US" sz="1700"/>
              <a:t>Succeeding in this class will make subsequent classes </a:t>
            </a:r>
            <a:r>
              <a:rPr lang="en-US" sz="1700" i="1"/>
              <a:t>much</a:t>
            </a:r>
            <a:r>
              <a:rPr lang="en-US" sz="1700"/>
              <a:t> easier.</a:t>
            </a:r>
          </a:p>
          <a:p>
            <a:r>
              <a:rPr lang="en-US" sz="1700"/>
              <a:t>Your </a:t>
            </a:r>
            <a:r>
              <a:rPr lang="en-US" sz="1700" i="1"/>
              <a:t>success</a:t>
            </a:r>
            <a:r>
              <a:rPr lang="en-US" sz="1700"/>
              <a:t> is our goal!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DACE19-7074-4C4E-9BD6-D02ED40B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32762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65CAD8-0B5A-5140-AC83-43EA5D64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>
              <a:solidFill>
                <a:srgbClr val="FFFFFF">
                  <a:alpha val="8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A7A77-8E37-534B-8910-BA2C18DC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10125" y="6356350"/>
            <a:ext cx="15406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3F009B6E-8FED-5347-BA69-C638F705A212}" type="datetime3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7 June 2021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120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0BAF-F1D8-0B44-BE05-1423EAE1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am I expected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8B43-A6FA-A742-999E-0536F42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7"/>
            <a:ext cx="5314543" cy="3977403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dirty="0"/>
              <a:t>High school algebra:</a:t>
            </a:r>
          </a:p>
          <a:p>
            <a:pPr lvl="1"/>
            <a:r>
              <a:rPr lang="en-US" sz="2000" dirty="0"/>
              <a:t>Ideally, you know a little Calculus.</a:t>
            </a:r>
          </a:p>
          <a:p>
            <a:r>
              <a:rPr lang="en-US" sz="2400" dirty="0"/>
              <a:t>How to compose a paragraph in English.</a:t>
            </a:r>
          </a:p>
          <a:p>
            <a:r>
              <a:rPr lang="en-US" sz="2400" dirty="0"/>
              <a:t>Some exposure to programming, for example, </a:t>
            </a:r>
            <a:r>
              <a:rPr lang="en-US" sz="2400" i="1" dirty="0"/>
              <a:t>Python</a:t>
            </a:r>
            <a:r>
              <a:rPr lang="en-US" sz="2400" dirty="0"/>
              <a:t>.</a:t>
            </a:r>
          </a:p>
          <a:p>
            <a:r>
              <a:rPr lang="en-US" sz="2400" dirty="0"/>
              <a:t>The material from CSE 12/L:</a:t>
            </a:r>
          </a:p>
          <a:p>
            <a:pPr lvl="1"/>
            <a:r>
              <a:rPr lang="en-US" dirty="0"/>
              <a:t>Binary Arithmetic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Pointers</a:t>
            </a:r>
          </a:p>
          <a:p>
            <a:pPr lvl="1"/>
            <a:r>
              <a:rPr lang="en-US" dirty="0"/>
              <a:t>Instructions</a:t>
            </a:r>
          </a:p>
          <a:p>
            <a:pPr lvl="1"/>
            <a:r>
              <a:rPr lang="en-US" dirty="0"/>
              <a:t>Addressing modes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person, indoor, sitting, young&#10;&#10;Description automatically generated">
            <a:extLst>
              <a:ext uri="{FF2B5EF4-FFF2-40B4-BE49-F238E27FC236}">
                <a16:creationId xmlns:a16="http://schemas.microsoft.com/office/drawing/2014/main" id="{650849D6-3A95-A945-8009-17821018C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r="751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5418C1-36CA-3D45-846F-A7445082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2750B-9C09-194F-B9CB-D857312C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34413-5D6D-EA4C-808A-D444929DD948}"/>
              </a:ext>
            </a:extLst>
          </p:cNvPr>
          <p:cNvSpPr txBox="1"/>
          <p:nvPr/>
        </p:nvSpPr>
        <p:spPr>
          <a:xfrm>
            <a:off x="7805555" y="5839459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Long</a:t>
            </a:r>
          </a:p>
          <a:p>
            <a:r>
              <a:rPr lang="en-US" i="1" dirty="0"/>
              <a:t>Video Game Test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BF98-5162-4B4A-A6BF-9C72D41ECA43}"/>
              </a:ext>
            </a:extLst>
          </p:cNvPr>
          <p:cNvSpPr txBox="1"/>
          <p:nvPr/>
        </p:nvSpPr>
        <p:spPr>
          <a:xfrm>
            <a:off x="7582302" y="263236"/>
            <a:ext cx="221672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Timon &amp; </a:t>
            </a:r>
            <a:r>
              <a:rPr lang="en-US" dirty="0" err="1"/>
              <a:t>Pumbaa’s</a:t>
            </a:r>
            <a:r>
              <a:rPr lang="en-US" dirty="0"/>
              <a:t> Jungle Adventure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8BC5E-3020-294F-A293-16A70EF4C838}"/>
              </a:ext>
            </a:extLst>
          </p:cNvPr>
          <p:cNvCxnSpPr>
            <a:cxnSpLocks/>
          </p:cNvCxnSpPr>
          <p:nvPr/>
        </p:nvCxnSpPr>
        <p:spPr>
          <a:xfrm>
            <a:off x="8690665" y="907283"/>
            <a:ext cx="1877291" cy="925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65A2FF-7136-8242-95DE-228BACFF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1E63-C4DD-3A49-B969-93CD91EB74A3}" type="datetime3">
              <a:rPr lang="en-US" smtClean="0"/>
              <a:t>7 June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4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3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Assignments: 50%</a:t>
            </a:r>
          </a:p>
          <a:p>
            <a:r>
              <a:rPr lang="en-US" sz="2000"/>
              <a:t>Examinations: 30%</a:t>
            </a:r>
          </a:p>
          <a:p>
            <a:r>
              <a:rPr lang="en-US" sz="2000"/>
              <a:t>Quizzes: 20%</a:t>
            </a:r>
          </a:p>
          <a:p>
            <a:pPr marL="0"/>
            <a:endParaRPr lang="en-US" sz="2000"/>
          </a:p>
          <a:p>
            <a:pPr marL="0"/>
            <a:r>
              <a:rPr lang="en-US" sz="2000"/>
              <a:t>We do not have the resources to grade extra credit. </a:t>
            </a:r>
          </a:p>
          <a:p>
            <a:pPr marL="0"/>
            <a:r>
              <a:rPr lang="en-US" sz="2000"/>
              <a:t>Be sure that you do </a:t>
            </a:r>
            <a:r>
              <a:rPr lang="en-US" sz="2000" i="1"/>
              <a:t>each and every assignment</a:t>
            </a:r>
            <a:r>
              <a:rPr lang="en-US" sz="2000"/>
              <a:t>.</a:t>
            </a:r>
          </a:p>
          <a:p>
            <a:pPr marL="457200" lvl="1"/>
            <a:r>
              <a:rPr lang="en-US" sz="2000"/>
              <a:t>You must pass </a:t>
            </a:r>
            <a:r>
              <a:rPr lang="en-US" sz="2000" i="1"/>
              <a:t>every</a:t>
            </a:r>
            <a:r>
              <a:rPr lang="en-US" sz="2000"/>
              <a:t> assignment in order to pass the class.</a:t>
            </a:r>
          </a:p>
          <a:p>
            <a:endParaRPr lang="en-US" sz="2000"/>
          </a:p>
          <a:p>
            <a:endParaRPr lang="en-US" sz="2000"/>
          </a:p>
          <a:p>
            <a:pPr marL="0"/>
            <a:endParaRPr lang="en-US" sz="200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11C6F68-1B93-9140-952E-B6BC7E8F2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45457" y="876228"/>
            <a:ext cx="6155141" cy="512928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D1F5-7803-B347-AE93-30EFD06A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5495E8F-1CBE-B343-BFEE-A4B9599BFB7E}" type="datetime3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7 June 2021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634AD-48CF-5E49-BFEC-49FE2FD1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BF12D-F78C-E542-B62D-B55A6E6D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68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7905F-02B2-3B43-84AD-376DF4C4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Be nice to the TA</a:t>
            </a: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C14A6D-6781-0644-8FB4-AC03E18279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-2" b="621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62EC-6447-6240-B836-3E1637AC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1EA95EB-BE36-8941-B316-7F011DB7BA01}" type="datetime3">
              <a:rPr lang="en-US">
                <a:solidFill>
                  <a:srgbClr val="595959"/>
                </a:solidFill>
              </a:rPr>
              <a:pPr defTabSz="457200">
                <a:spcAft>
                  <a:spcPts val="600"/>
                </a:spcAft>
              </a:pPr>
              <a:t>7 June 2021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CC78-9655-2746-A6A1-5D5840CB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26C05-F862-3B4B-B1C1-789187D8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595959"/>
                </a:solidFill>
              </a:rPr>
              <a:pPr defTabSz="457200">
                <a:spcAft>
                  <a:spcPts val="600"/>
                </a:spcAft>
              </a:pPr>
              <a:t>6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77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82C39-3C58-5B45-92A4-4FB34616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DRC Accommodations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C3478-BED3-2D4A-953C-A46493266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894530"/>
            <a:ext cx="4887685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Sabrina Au (TA) will act as coordinator.</a:t>
            </a:r>
          </a:p>
          <a:p>
            <a:r>
              <a:rPr lang="en-US" sz="2000" dirty="0"/>
              <a:t>We can accommodate your testing requirements.</a:t>
            </a:r>
          </a:p>
          <a:p>
            <a:r>
              <a:rPr lang="en-US" sz="2000" dirty="0"/>
              <a:t>We can offer </a:t>
            </a:r>
            <a:r>
              <a:rPr lang="en-US" sz="2000" i="1" dirty="0"/>
              <a:t>at most 2 extras days </a:t>
            </a:r>
            <a:r>
              <a:rPr lang="en-US" sz="2000" dirty="0"/>
              <a:t>for programs.</a:t>
            </a:r>
          </a:p>
          <a:p>
            <a:pPr lvl="1"/>
            <a:r>
              <a:rPr lang="en-US" sz="2000" dirty="0"/>
              <a:t>2× on tests does not mean double time for programs.</a:t>
            </a:r>
          </a:p>
          <a:p>
            <a:r>
              <a:rPr lang="en-US" sz="2000" dirty="0"/>
              <a:t>If you are going to be late, you must tell us </a:t>
            </a:r>
            <a:r>
              <a:rPr lang="en-US" sz="2000" i="1" dirty="0"/>
              <a:t>2 days </a:t>
            </a:r>
            <a:r>
              <a:rPr lang="en-US" sz="2000" dirty="0"/>
              <a:t>in advance!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erson holding a newspaper&#10;&#10;Description automatically generated with low confidence">
            <a:extLst>
              <a:ext uri="{FF2B5EF4-FFF2-40B4-BE49-F238E27FC236}">
                <a16:creationId xmlns:a16="http://schemas.microsoft.com/office/drawing/2014/main" id="{4D9A2A9A-3FDC-154B-813B-FEC507D94F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028" r="-1" b="23276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ABF40-DD6C-5341-81B4-60FE6E5F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 June 2021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A9067-938D-6146-B4EC-FD80C39E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30CE-D493-3F4D-AADB-60687D36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DA9841BB-2F11-DA49-BF8E-AA726873515D}"/>
              </a:ext>
            </a:extLst>
          </p:cNvPr>
          <p:cNvSpPr/>
          <p:nvPr/>
        </p:nvSpPr>
        <p:spPr>
          <a:xfrm>
            <a:off x="8993529" y="573678"/>
            <a:ext cx="2708476" cy="1660236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EC5E2-E90C-5A43-9CA3-953D15A05E90}"/>
              </a:ext>
            </a:extLst>
          </p:cNvPr>
          <p:cNvSpPr txBox="1"/>
          <p:nvPr/>
        </p:nvSpPr>
        <p:spPr>
          <a:xfrm>
            <a:off x="9480663" y="817155"/>
            <a:ext cx="173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 must remember to tell them in advance!</a:t>
            </a:r>
          </a:p>
        </p:txBody>
      </p:sp>
    </p:spTree>
    <p:extLst>
      <p:ext uri="{BB962C8B-B14F-4D97-AF65-F5344CB8AC3E}">
        <p14:creationId xmlns:p14="http://schemas.microsoft.com/office/powerpoint/2010/main" val="426888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1E09-967E-1244-803F-855C60DD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052495"/>
          </a:xfrm>
        </p:spPr>
        <p:txBody>
          <a:bodyPr>
            <a:normAutofit/>
          </a:bodyPr>
          <a:lstStyle/>
          <a:p>
            <a:r>
              <a:rPr lang="en-US" dirty="0"/>
              <a:t>Forms of Address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2577-207D-0140-814B-6A8B8066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6D6050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7116-4E1A-424E-AE69-3AD6922D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448784"/>
            <a:ext cx="5006336" cy="360488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700" dirty="0"/>
              <a:t>You can call me:</a:t>
            </a:r>
          </a:p>
          <a:p>
            <a:r>
              <a:rPr lang="en-US" sz="1700" dirty="0"/>
              <a:t>Dr. Long</a:t>
            </a:r>
          </a:p>
          <a:p>
            <a:r>
              <a:rPr lang="en-US" sz="1700" dirty="0"/>
              <a:t>Prof. Long</a:t>
            </a:r>
          </a:p>
          <a:p>
            <a:r>
              <a:rPr lang="en-US" sz="1700" dirty="0"/>
              <a:t>Monsieur le </a:t>
            </a:r>
            <a:r>
              <a:rPr lang="en-US" sz="1700" dirty="0" err="1"/>
              <a:t>Professeur</a:t>
            </a:r>
            <a:r>
              <a:rPr lang="en-US" sz="1700" dirty="0"/>
              <a:t> Long</a:t>
            </a:r>
          </a:p>
          <a:p>
            <a:pPr marL="0" indent="0">
              <a:buNone/>
            </a:pPr>
            <a:r>
              <a:rPr lang="en-US" sz="1700" i="1" dirty="0"/>
              <a:t>No one </a:t>
            </a:r>
            <a:r>
              <a:rPr lang="en-US" sz="1700" dirty="0"/>
              <a:t>calls me by my first name, except my wife.</a:t>
            </a:r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I will address you in any manner that you prefer, so long as it is polite.</a:t>
            </a:r>
          </a:p>
          <a:p>
            <a:r>
              <a:rPr lang="en-US" sz="1700" dirty="0"/>
              <a:t>If I forget, just remind me.</a:t>
            </a:r>
          </a:p>
          <a:p>
            <a:r>
              <a:rPr lang="en-US" sz="1700" dirty="0"/>
              <a:t>I once had a student named </a:t>
            </a:r>
            <a:r>
              <a:rPr lang="en-US" sz="1700" i="1" dirty="0"/>
              <a:t>Superman</a:t>
            </a:r>
            <a:r>
              <a:rPr lang="en-US" sz="1700" dirty="0"/>
              <a:t>. Yes, it was his real name.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A9F-D118-E94C-9891-1B93EF82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3587" y="6476864"/>
            <a:ext cx="500633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  <a:endParaRPr lang="en-US" sz="11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0F09C7EB-448B-B942-A84F-7A2EEB6E7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r="6021" b="-2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7D180-61BC-4143-8E31-5621C40367BD}"/>
              </a:ext>
            </a:extLst>
          </p:cNvPr>
          <p:cNvSpPr txBox="1"/>
          <p:nvPr/>
        </p:nvSpPr>
        <p:spPr>
          <a:xfrm>
            <a:off x="7846099" y="1970108"/>
            <a:ext cx="104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Miller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4A2B0-02B8-E94A-A3CB-8C092B278D43}"/>
              </a:ext>
            </a:extLst>
          </p:cNvPr>
          <p:cNvSpPr txBox="1"/>
          <p:nvPr/>
        </p:nvSpPr>
        <p:spPr>
          <a:xfrm>
            <a:off x="9182581" y="2011567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Long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488383-28E7-CF48-8C2B-03C8E779A5EA}"/>
              </a:ext>
            </a:extLst>
          </p:cNvPr>
          <p:cNvCxnSpPr/>
          <p:nvPr/>
        </p:nvCxnSpPr>
        <p:spPr>
          <a:xfrm>
            <a:off x="8354291" y="231568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D07567-1D07-3249-96C6-C9E2F4703F52}"/>
              </a:ext>
            </a:extLst>
          </p:cNvPr>
          <p:cNvCxnSpPr/>
          <p:nvPr/>
        </p:nvCxnSpPr>
        <p:spPr>
          <a:xfrm>
            <a:off x="9636826" y="236714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537B71-12E0-E947-BA62-E93D0605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450834"/>
            <a:ext cx="2743200" cy="365125"/>
          </a:xfrm>
        </p:spPr>
        <p:txBody>
          <a:bodyPr/>
          <a:lstStyle/>
          <a:p>
            <a:fld id="{06258FBB-6DC7-6F44-81A8-D436A2F48552}" type="datetime3">
              <a:rPr lang="en-US" smtClean="0"/>
              <a:t>7 June 2021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7383D-D837-F340-8960-408BAB507C65}"/>
              </a:ext>
            </a:extLst>
          </p:cNvPr>
          <p:cNvSpPr txBox="1"/>
          <p:nvPr/>
        </p:nvSpPr>
        <p:spPr>
          <a:xfrm>
            <a:off x="6348774" y="165936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 vault destroyed by an atomic bomb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B3015A-BEA6-0149-99FC-9386F2053492}"/>
              </a:ext>
            </a:extLst>
          </p:cNvPr>
          <p:cNvCxnSpPr>
            <a:cxnSpLocks/>
          </p:cNvCxnSpPr>
          <p:nvPr/>
        </p:nvCxnSpPr>
        <p:spPr>
          <a:xfrm>
            <a:off x="7276563" y="535268"/>
            <a:ext cx="522376" cy="349388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8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9F77-5514-294D-9EDA-E465D91E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will write a lot of programs in 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3A07-4A15-FF4E-981B-52F08A502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2318" y="965198"/>
            <a:ext cx="3563259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may have seen Java or Python, but now</a:t>
            </a:r>
            <a:r>
              <a:rPr lang="en-US" sz="2000" dirty="0">
                <a:solidFill>
                  <a:srgbClr val="FFFFFF"/>
                </a:solidFill>
              </a:rPr>
              <a:t>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it’s time to learn 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C.</a:t>
            </a:r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Y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 will:</a:t>
            </a:r>
            <a:endParaRPr lang="en-US" sz="2000" kern="1200" dirty="0">
              <a:solidFill>
                <a:srgbClr val="FFFFFF"/>
              </a:solidFill>
              <a:latin typeface="+mn-lt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…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need to worry about memory,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use pointers,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manipulate bits,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an actual editor,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U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NIX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(Linux), and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tools like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git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vim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make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cc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dirty="0" err="1">
                <a:solidFill>
                  <a:srgbClr val="FFFFFF"/>
                </a:solidFill>
                <a:latin typeface="Courier"/>
                <a:ea typeface="+mn-ea"/>
                <a:cs typeface="+mn-cs"/>
              </a:rPr>
              <a:t>ll</a:t>
            </a:r>
            <a:r>
              <a:rPr lang="en-US" sz="2000" i="1" kern="1200" dirty="0" err="1">
                <a:solidFill>
                  <a:srgbClr val="FFFFFF"/>
                </a:solidFill>
                <a:latin typeface="Courier"/>
              </a:rPr>
              <a:t>db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2000" dirty="0">
                <a:solidFill>
                  <a:srgbClr val="FFFFFF"/>
                </a:solidFill>
              </a:rPr>
              <a:t> etc.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1E16E-B247-4C48-A63E-BFB45103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3639" y="6374905"/>
            <a:ext cx="4490964" cy="357957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6C3A-AF27-1E47-A1B3-02947C94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4E268-CE5E-6F4A-BA6F-D075CD4F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86" y="4289720"/>
            <a:ext cx="3390499" cy="19001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FD98-7D70-944F-B8D8-A631317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87771"/>
            <a:ext cx="2743200" cy="365125"/>
          </a:xfrm>
        </p:spPr>
        <p:txBody>
          <a:bodyPr/>
          <a:lstStyle/>
          <a:p>
            <a:fld id="{F148AE65-2C38-6E4E-A8EE-A5388588B74F}" type="datetime3">
              <a:rPr lang="en-US" smtClean="0"/>
              <a:t>7 June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0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2303</Words>
  <Application>Microsoft Macintosh PowerPoint</Application>
  <PresentationFormat>Widescreen</PresentationFormat>
  <Paragraphs>356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</vt:lpstr>
      <vt:lpstr>Cracked</vt:lpstr>
      <vt:lpstr>Office Theme</vt:lpstr>
      <vt:lpstr>Computer Systems and C Programming</vt:lpstr>
      <vt:lpstr>This is a hard class</vt:lpstr>
      <vt:lpstr>PowerPoint Presentation</vt:lpstr>
      <vt:lpstr>What am I expected to know?</vt:lpstr>
      <vt:lpstr>Grading</vt:lpstr>
      <vt:lpstr>Be nice to the TA</vt:lpstr>
      <vt:lpstr>DRC Accommodations</vt:lpstr>
      <vt:lpstr>Forms of Address</vt:lpstr>
      <vt:lpstr>You will write a lot of programs in C </vt:lpstr>
      <vt:lpstr>You will be busy</vt:lpstr>
      <vt:lpstr>You will get your hands dirty!</vt:lpstr>
      <vt:lpstr>Reading</vt:lpstr>
      <vt:lpstr>The C Programming Language</vt:lpstr>
      <vt:lpstr>It’s about learning how to program</vt:lpstr>
      <vt:lpstr>The UNIX Operating System</vt:lpstr>
      <vt:lpstr>You must use UNIX (Linux/Ubuntu)</vt:lpstr>
      <vt:lpstr>O’Reilly Safari Books</vt:lpstr>
      <vt:lpstr>Taking Notes</vt:lpstr>
      <vt:lpstr>Use of Electronics</vt:lpstr>
      <vt:lpstr>Secrets of Success</vt:lpstr>
      <vt:lpstr>Programming Aphorisms</vt:lpstr>
      <vt:lpstr>Attention to Detail Matters</vt:lpstr>
      <vt:lpstr>Cheating</vt:lpstr>
      <vt:lpstr>Examples of Prohibited Activity</vt:lpstr>
      <vt:lpstr>The Internet does not have all of life’s answers</vt:lpstr>
      <vt:lpstr>Programming Schedule</vt:lpstr>
      <vt:lpstr>README.md</vt:lpstr>
      <vt:lpstr>DESIGN.pdf</vt:lpstr>
      <vt:lpstr>Late Policy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and C Programming</dc:title>
  <dc:creator>Darrell Long</dc:creator>
  <cp:lastModifiedBy>Darrell Long</cp:lastModifiedBy>
  <cp:revision>22</cp:revision>
  <dcterms:created xsi:type="dcterms:W3CDTF">2020-11-28T00:32:35Z</dcterms:created>
  <dcterms:modified xsi:type="dcterms:W3CDTF">2021-06-07T21:18:47Z</dcterms:modified>
</cp:coreProperties>
</file>